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4"/>
  </p:notesMasterIdLst>
  <p:handoutMasterIdLst>
    <p:handoutMasterId r:id="rId35"/>
  </p:handoutMasterIdLst>
  <p:sldIdLst>
    <p:sldId id="500" r:id="rId2"/>
    <p:sldId id="542" r:id="rId3"/>
    <p:sldId id="560" r:id="rId4"/>
    <p:sldId id="533" r:id="rId5"/>
    <p:sldId id="502" r:id="rId6"/>
    <p:sldId id="558" r:id="rId7"/>
    <p:sldId id="559" r:id="rId8"/>
    <p:sldId id="543" r:id="rId9"/>
    <p:sldId id="534" r:id="rId10"/>
    <p:sldId id="525" r:id="rId11"/>
    <p:sldId id="526" r:id="rId12"/>
    <p:sldId id="527" r:id="rId13"/>
    <p:sldId id="529" r:id="rId14"/>
    <p:sldId id="528" r:id="rId15"/>
    <p:sldId id="519" r:id="rId16"/>
    <p:sldId id="516" r:id="rId17"/>
    <p:sldId id="535" r:id="rId18"/>
    <p:sldId id="561" r:id="rId19"/>
    <p:sldId id="520" r:id="rId20"/>
    <p:sldId id="537" r:id="rId21"/>
    <p:sldId id="562" r:id="rId22"/>
    <p:sldId id="522" r:id="rId23"/>
    <p:sldId id="524" r:id="rId24"/>
    <p:sldId id="531" r:id="rId25"/>
    <p:sldId id="563" r:id="rId26"/>
    <p:sldId id="552" r:id="rId27"/>
    <p:sldId id="553" r:id="rId28"/>
    <p:sldId id="554" r:id="rId29"/>
    <p:sldId id="564" r:id="rId30"/>
    <p:sldId id="555" r:id="rId31"/>
    <p:sldId id="556" r:id="rId32"/>
    <p:sldId id="565" r:id="rId33"/>
  </p:sldIdLst>
  <p:sldSz cx="9144000" cy="6858000" type="screen4x3"/>
  <p:notesSz cx="69469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D05CB"/>
    <a:srgbClr val="0000FF"/>
    <a:srgbClr val="FFFFFF"/>
    <a:srgbClr val="E9EDF4"/>
    <a:srgbClr val="D0D8E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77" autoAdjust="0"/>
    <p:restoredTop sz="89820" autoAdjust="0"/>
  </p:normalViewPr>
  <p:slideViewPr>
    <p:cSldViewPr snapToGrid="0" showGuides="1">
      <p:cViewPr>
        <p:scale>
          <a:sx n="100" d="100"/>
          <a:sy n="100" d="100"/>
        </p:scale>
        <p:origin x="-1860" y="-144"/>
      </p:cViewPr>
      <p:guideLst>
        <p:guide orient="horz" pos="970"/>
        <p:guide pos="5218"/>
      </p:guideLst>
    </p:cSldViewPr>
  </p:slideViewPr>
  <p:outlineViewPr>
    <p:cViewPr>
      <p:scale>
        <a:sx n="33" d="100"/>
        <a:sy n="33" d="100"/>
      </p:scale>
      <p:origin x="0" y="1376"/>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ensorNoise_onLST_2_newNEDT.da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ensorNoise_onLST_2_newNEDT.dat"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urfaceType_onLST_granuleData_day.txt"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urfaceType_onLST_granuleData_night.txt"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urfaceType_onLST_granuleData_day.txt"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urfaceType_onLST_granuleData_night.tx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a:pPr>
            <a:r>
              <a:rPr lang="en-US" sz="1200" b="1" i="0" baseline="0"/>
              <a:t>LST Errors Attrbuted to Sensor Noise-Daytime</a:t>
            </a:r>
          </a:p>
        </c:rich>
      </c:tx>
    </c:title>
    <c:plotArea>
      <c:layout>
        <c:manualLayout>
          <c:layoutTarget val="inner"/>
          <c:xMode val="edge"/>
          <c:yMode val="edge"/>
          <c:x val="9.7402450861866566E-2"/>
          <c:y val="0.13436922367706874"/>
          <c:w val="0.86551117492966456"/>
          <c:h val="0.63503141427435106"/>
        </c:manualLayout>
      </c:layout>
      <c:lineChart>
        <c:grouping val="standard"/>
        <c:ser>
          <c:idx val="0"/>
          <c:order val="0"/>
          <c:tx>
            <c:strRef>
              <c:f>uncertainty_sensorNoise_onLST_2!$B$1</c:f>
              <c:strCache>
                <c:ptCount val="1"/>
                <c:pt idx="0">
                  <c:v>LST Error</c:v>
                </c:pt>
              </c:strCache>
            </c:strRef>
          </c:tx>
          <c:cat>
            <c:strRef>
              <c:f>uncertainty_sensorNoise_onLST_2!$A$2:$A$18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uncertainty_sensorNoise_onLST_2!$B$2:$B$18</c:f>
              <c:numCache>
                <c:formatCode>General</c:formatCode>
                <c:ptCount val="17"/>
                <c:pt idx="0">
                  <c:v>0.19896000000000041</c:v>
                </c:pt>
                <c:pt idx="1">
                  <c:v>0.19552000000000011</c:v>
                </c:pt>
                <c:pt idx="2">
                  <c:v>0.19894000000000051</c:v>
                </c:pt>
                <c:pt idx="3">
                  <c:v>0.19552000000000011</c:v>
                </c:pt>
                <c:pt idx="4">
                  <c:v>0.19781000000000018</c:v>
                </c:pt>
                <c:pt idx="5">
                  <c:v>0.19453000000000012</c:v>
                </c:pt>
                <c:pt idx="6">
                  <c:v>0.19453000000000012</c:v>
                </c:pt>
                <c:pt idx="7">
                  <c:v>0.19553000000000012</c:v>
                </c:pt>
                <c:pt idx="8">
                  <c:v>0.19553000000000012</c:v>
                </c:pt>
                <c:pt idx="9">
                  <c:v>0.19656000000000018</c:v>
                </c:pt>
                <c:pt idx="10">
                  <c:v>0.19890000000000019</c:v>
                </c:pt>
                <c:pt idx="11">
                  <c:v>0.19656000000000018</c:v>
                </c:pt>
                <c:pt idx="12">
                  <c:v>0.19340000000000018</c:v>
                </c:pt>
                <c:pt idx="13">
                  <c:v>0.19553000000000012</c:v>
                </c:pt>
                <c:pt idx="14">
                  <c:v>0.2026</c:v>
                </c:pt>
                <c:pt idx="15">
                  <c:v>0.19217999999999991</c:v>
                </c:pt>
                <c:pt idx="16">
                  <c:v>0.20016999999999999</c:v>
                </c:pt>
              </c:numCache>
            </c:numRef>
          </c:val>
        </c:ser>
        <c:ser>
          <c:idx val="1"/>
          <c:order val="1"/>
          <c:tx>
            <c:strRef>
              <c:f>uncertainty_sensorNoise_onLST_2!$C$1</c:f>
              <c:strCache>
                <c:ptCount val="1"/>
                <c:pt idx="0">
                  <c:v>LST Error By BT11</c:v>
                </c:pt>
              </c:strCache>
            </c:strRef>
          </c:tx>
          <c:cat>
            <c:strRef>
              <c:f>uncertainty_sensorNoise_onLST_2!$A$2:$A$18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uncertainty_sensorNoise_onLST_2!$C$2:$C$18</c:f>
              <c:numCache>
                <c:formatCode>General</c:formatCode>
                <c:ptCount val="17"/>
                <c:pt idx="0">
                  <c:v>0.16907000000000011</c:v>
                </c:pt>
                <c:pt idx="1">
                  <c:v>0.16628000000000018</c:v>
                </c:pt>
                <c:pt idx="2">
                  <c:v>0.16906000000000018</c:v>
                </c:pt>
                <c:pt idx="3">
                  <c:v>0.16628000000000018</c:v>
                </c:pt>
                <c:pt idx="4">
                  <c:v>0.1681500000000001</c:v>
                </c:pt>
                <c:pt idx="5">
                  <c:v>0.16545000000000018</c:v>
                </c:pt>
                <c:pt idx="6">
                  <c:v>0.16545000000000018</c:v>
                </c:pt>
                <c:pt idx="7">
                  <c:v>0.16629000000000019</c:v>
                </c:pt>
                <c:pt idx="8">
                  <c:v>0.16629000000000019</c:v>
                </c:pt>
                <c:pt idx="9">
                  <c:v>0.16714000000000018</c:v>
                </c:pt>
                <c:pt idx="10">
                  <c:v>0.16903000000000018</c:v>
                </c:pt>
                <c:pt idx="11">
                  <c:v>0.16714000000000018</c:v>
                </c:pt>
                <c:pt idx="12">
                  <c:v>0.16451000000000018</c:v>
                </c:pt>
                <c:pt idx="13">
                  <c:v>0.16629000000000019</c:v>
                </c:pt>
                <c:pt idx="14">
                  <c:v>0.17196000000000033</c:v>
                </c:pt>
                <c:pt idx="15">
                  <c:v>0.16346000000000019</c:v>
                </c:pt>
                <c:pt idx="16">
                  <c:v>0.1700400000000003</c:v>
                </c:pt>
              </c:numCache>
            </c:numRef>
          </c:val>
        </c:ser>
        <c:ser>
          <c:idx val="2"/>
          <c:order val="2"/>
          <c:tx>
            <c:strRef>
              <c:f>uncertainty_sensorNoise_onLST_2!$D$1</c:f>
              <c:strCache>
                <c:ptCount val="1"/>
                <c:pt idx="0">
                  <c:v>LST Error By BT12</c:v>
                </c:pt>
              </c:strCache>
            </c:strRef>
          </c:tx>
          <c:cat>
            <c:strRef>
              <c:f>uncertainty_sensorNoise_onLST_2!$A$2:$A$18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uncertainty_sensorNoise_onLST_2!$D$2:$D$18</c:f>
              <c:numCache>
                <c:formatCode>General</c:formatCode>
                <c:ptCount val="17"/>
                <c:pt idx="0">
                  <c:v>0.10487</c:v>
                </c:pt>
                <c:pt idx="1">
                  <c:v>0.10285999999999981</c:v>
                </c:pt>
                <c:pt idx="2">
                  <c:v>0.10485999999999983</c:v>
                </c:pt>
                <c:pt idx="3">
                  <c:v>0.10285999999999981</c:v>
                </c:pt>
                <c:pt idx="4">
                  <c:v>0.10417999999999998</c:v>
                </c:pt>
                <c:pt idx="5">
                  <c:v>0.10231</c:v>
                </c:pt>
                <c:pt idx="6">
                  <c:v>0.10231</c:v>
                </c:pt>
                <c:pt idx="7">
                  <c:v>0.10285999999999981</c:v>
                </c:pt>
                <c:pt idx="8">
                  <c:v>0.10285999999999981</c:v>
                </c:pt>
                <c:pt idx="9">
                  <c:v>0.10345</c:v>
                </c:pt>
                <c:pt idx="10">
                  <c:v>0.10483000000000002</c:v>
                </c:pt>
                <c:pt idx="11">
                  <c:v>0.10345</c:v>
                </c:pt>
                <c:pt idx="12">
                  <c:v>0.10168000000000002</c:v>
                </c:pt>
                <c:pt idx="13">
                  <c:v>0.10285999999999981</c:v>
                </c:pt>
                <c:pt idx="14">
                  <c:v>0.10714000000000012</c:v>
                </c:pt>
                <c:pt idx="15">
                  <c:v>0.10106000000000002</c:v>
                </c:pt>
                <c:pt idx="16">
                  <c:v>0.10561000000000002</c:v>
                </c:pt>
              </c:numCache>
            </c:numRef>
          </c:val>
        </c:ser>
        <c:hiLowLines/>
        <c:marker val="1"/>
        <c:axId val="47309568"/>
        <c:axId val="47535616"/>
      </c:lineChart>
      <c:catAx>
        <c:axId val="47309568"/>
        <c:scaling>
          <c:orientation val="minMax"/>
        </c:scaling>
        <c:axPos val="b"/>
        <c:title>
          <c:tx>
            <c:rich>
              <a:bodyPr/>
              <a:lstStyle/>
              <a:p>
                <a:pPr>
                  <a:defRPr/>
                </a:pPr>
                <a:r>
                  <a:rPr lang="en-US"/>
                  <a:t>IGBP</a:t>
                </a:r>
                <a:r>
                  <a:rPr lang="en-US" baseline="0"/>
                  <a:t> Surface Type</a:t>
                </a:r>
                <a:endParaRPr lang="en-US"/>
              </a:p>
            </c:rich>
          </c:tx>
        </c:title>
        <c:majorTickMark val="none"/>
        <c:tickLblPos val="nextTo"/>
        <c:txPr>
          <a:bodyPr/>
          <a:lstStyle/>
          <a:p>
            <a:pPr>
              <a:defRPr sz="900"/>
            </a:pPr>
            <a:endParaRPr lang="en-US"/>
          </a:p>
        </c:txPr>
        <c:crossAx val="47535616"/>
        <c:crosses val="autoZero"/>
        <c:auto val="1"/>
        <c:lblAlgn val="ctr"/>
        <c:lblOffset val="100"/>
      </c:catAx>
      <c:valAx>
        <c:axId val="47535616"/>
        <c:scaling>
          <c:orientation val="minMax"/>
        </c:scaling>
        <c:axPos val="l"/>
        <c:majorGridlines/>
        <c:title>
          <c:tx>
            <c:rich>
              <a:bodyPr/>
              <a:lstStyle/>
              <a:p>
                <a:pPr>
                  <a:defRPr/>
                </a:pPr>
                <a:r>
                  <a:rPr lang="en-US"/>
                  <a:t>LST Error</a:t>
                </a:r>
              </a:p>
            </c:rich>
          </c:tx>
        </c:title>
        <c:numFmt formatCode="General" sourceLinked="1"/>
        <c:tickLblPos val="nextTo"/>
        <c:crossAx val="47309568"/>
        <c:crosses val="autoZero"/>
        <c:crossBetween val="between"/>
        <c:minorUnit val="1.0000000000000012E-2"/>
      </c:valAx>
    </c:plotArea>
    <c:legend>
      <c:legendPos val="r"/>
      <c:layout>
        <c:manualLayout>
          <c:xMode val="edge"/>
          <c:yMode val="edge"/>
          <c:x val="0.10727191811303972"/>
          <c:y val="0.65245745131716892"/>
          <c:w val="0.69059434575003031"/>
          <c:h val="0.10292253128415622"/>
        </c:manualLayout>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a:pPr>
            <a:r>
              <a:rPr lang="en-US" sz="1200" b="1" i="0" u="none" strike="noStrike" baseline="0"/>
              <a:t>LST Errors Attrbuted to Sensor Noise-Nightime</a:t>
            </a:r>
            <a:endParaRPr lang="en-US" sz="1200"/>
          </a:p>
        </c:rich>
      </c:tx>
    </c:title>
    <c:plotArea>
      <c:layout>
        <c:manualLayout>
          <c:layoutTarget val="inner"/>
          <c:xMode val="edge"/>
          <c:yMode val="edge"/>
          <c:x val="0.11824057649195815"/>
          <c:y val="0.14387758821813937"/>
          <c:w val="0.84396363744645375"/>
          <c:h val="0.67062473478240558"/>
        </c:manualLayout>
      </c:layout>
      <c:lineChart>
        <c:grouping val="standard"/>
        <c:ser>
          <c:idx val="0"/>
          <c:order val="0"/>
          <c:tx>
            <c:strRef>
              <c:f>uncertainty_sensorNoise_onLST_2!$B$19</c:f>
              <c:strCache>
                <c:ptCount val="1"/>
                <c:pt idx="0">
                  <c:v>LST Error</c:v>
                </c:pt>
              </c:strCache>
            </c:strRef>
          </c:tx>
          <c:cat>
            <c:strRef>
              <c:f>uncertainty_sensorNoise_onLST_2!$A$20:$A$36</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uncertainty_sensorNoise_onLST_2!$B$20:$B$36</c:f>
              <c:numCache>
                <c:formatCode>General</c:formatCode>
                <c:ptCount val="17"/>
                <c:pt idx="0">
                  <c:v>0.20033000000000001</c:v>
                </c:pt>
                <c:pt idx="1">
                  <c:v>0.19797999999999999</c:v>
                </c:pt>
                <c:pt idx="2">
                  <c:v>0.20055000000000001</c:v>
                </c:pt>
                <c:pt idx="3">
                  <c:v>0.19797999999999999</c:v>
                </c:pt>
                <c:pt idx="4">
                  <c:v>0.19963</c:v>
                </c:pt>
                <c:pt idx="5">
                  <c:v>0.19753999999999999</c:v>
                </c:pt>
                <c:pt idx="6">
                  <c:v>0.19753999999999999</c:v>
                </c:pt>
                <c:pt idx="7">
                  <c:v>0.19822999999999999</c:v>
                </c:pt>
                <c:pt idx="8">
                  <c:v>0.19822999999999999</c:v>
                </c:pt>
                <c:pt idx="9">
                  <c:v>0.19868</c:v>
                </c:pt>
                <c:pt idx="10">
                  <c:v>0.20008999999999999</c:v>
                </c:pt>
                <c:pt idx="11">
                  <c:v>0.19868</c:v>
                </c:pt>
                <c:pt idx="12">
                  <c:v>0.19688</c:v>
                </c:pt>
                <c:pt idx="13">
                  <c:v>0.19822999999999999</c:v>
                </c:pt>
                <c:pt idx="14">
                  <c:v>0.20272000000000001</c:v>
                </c:pt>
                <c:pt idx="15">
                  <c:v>0.19447</c:v>
                </c:pt>
                <c:pt idx="16">
                  <c:v>0.20075000000000001</c:v>
                </c:pt>
              </c:numCache>
            </c:numRef>
          </c:val>
        </c:ser>
        <c:ser>
          <c:idx val="1"/>
          <c:order val="1"/>
          <c:tx>
            <c:strRef>
              <c:f>uncertainty_sensorNoise_onLST_2!$C$19</c:f>
              <c:strCache>
                <c:ptCount val="1"/>
                <c:pt idx="0">
                  <c:v>LST Error By BT11</c:v>
                </c:pt>
              </c:strCache>
            </c:strRef>
          </c:tx>
          <c:cat>
            <c:strRef>
              <c:f>uncertainty_sensorNoise_onLST_2!$A$20:$A$36</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uncertainty_sensorNoise_onLST_2!$C$20:$C$36</c:f>
              <c:numCache>
                <c:formatCode>General</c:formatCode>
                <c:ptCount val="17"/>
                <c:pt idx="0">
                  <c:v>0.17024000000000034</c:v>
                </c:pt>
                <c:pt idx="1">
                  <c:v>0.16836999999999999</c:v>
                </c:pt>
                <c:pt idx="2">
                  <c:v>0.17041000000000037</c:v>
                </c:pt>
                <c:pt idx="3">
                  <c:v>0.16836999999999999</c:v>
                </c:pt>
                <c:pt idx="4">
                  <c:v>0.16968</c:v>
                </c:pt>
                <c:pt idx="5">
                  <c:v>0.16800999999999999</c:v>
                </c:pt>
                <c:pt idx="6">
                  <c:v>0.16800999999999999</c:v>
                </c:pt>
                <c:pt idx="7">
                  <c:v>0.16857</c:v>
                </c:pt>
                <c:pt idx="8">
                  <c:v>0.16857</c:v>
                </c:pt>
                <c:pt idx="9">
                  <c:v>0.1689300000000003</c:v>
                </c:pt>
                <c:pt idx="10">
                  <c:v>0.17005000000000001</c:v>
                </c:pt>
                <c:pt idx="11">
                  <c:v>0.1689300000000003</c:v>
                </c:pt>
                <c:pt idx="12">
                  <c:v>0.16747000000000001</c:v>
                </c:pt>
                <c:pt idx="13">
                  <c:v>0.16857</c:v>
                </c:pt>
                <c:pt idx="14">
                  <c:v>0.17211000000000001</c:v>
                </c:pt>
                <c:pt idx="15">
                  <c:v>0.16550000000000001</c:v>
                </c:pt>
                <c:pt idx="16">
                  <c:v>0.17058000000000001</c:v>
                </c:pt>
              </c:numCache>
            </c:numRef>
          </c:val>
        </c:ser>
        <c:ser>
          <c:idx val="2"/>
          <c:order val="2"/>
          <c:tx>
            <c:strRef>
              <c:f>uncertainty_sensorNoise_onLST_2!$D$19</c:f>
              <c:strCache>
                <c:ptCount val="1"/>
                <c:pt idx="0">
                  <c:v>LST Error By BT12</c:v>
                </c:pt>
              </c:strCache>
            </c:strRef>
          </c:tx>
          <c:cat>
            <c:strRef>
              <c:f>uncertainty_sensorNoise_onLST_2!$A$20:$A$36</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uncertainty_sensorNoise_onLST_2!$D$20:$D$36</c:f>
              <c:numCache>
                <c:formatCode>General</c:formatCode>
                <c:ptCount val="17"/>
                <c:pt idx="0">
                  <c:v>0.10560000000000012</c:v>
                </c:pt>
                <c:pt idx="1">
                  <c:v>0.10415000000000002</c:v>
                </c:pt>
                <c:pt idx="2">
                  <c:v>0.10573000000000017</c:v>
                </c:pt>
                <c:pt idx="3">
                  <c:v>0.10415000000000002</c:v>
                </c:pt>
                <c:pt idx="4">
                  <c:v>0.10517000000000012</c:v>
                </c:pt>
                <c:pt idx="5">
                  <c:v>0.10390000000000002</c:v>
                </c:pt>
                <c:pt idx="6">
                  <c:v>0.10390000000000002</c:v>
                </c:pt>
                <c:pt idx="7">
                  <c:v>0.10431</c:v>
                </c:pt>
                <c:pt idx="8">
                  <c:v>0.10431</c:v>
                </c:pt>
                <c:pt idx="9">
                  <c:v>0.10458000000000002</c:v>
                </c:pt>
                <c:pt idx="10">
                  <c:v>0.10545</c:v>
                </c:pt>
                <c:pt idx="11">
                  <c:v>0.10458000000000002</c:v>
                </c:pt>
                <c:pt idx="12">
                  <c:v>0.10351</c:v>
                </c:pt>
                <c:pt idx="13">
                  <c:v>0.10431</c:v>
                </c:pt>
                <c:pt idx="14">
                  <c:v>0.10711000000000002</c:v>
                </c:pt>
                <c:pt idx="15">
                  <c:v>0.10212000000000016</c:v>
                </c:pt>
                <c:pt idx="16">
                  <c:v>0.10586000000000002</c:v>
                </c:pt>
              </c:numCache>
            </c:numRef>
          </c:val>
        </c:ser>
        <c:hiLowLines/>
        <c:marker val="1"/>
        <c:axId val="47558016"/>
        <c:axId val="47568384"/>
      </c:lineChart>
      <c:catAx>
        <c:axId val="47558016"/>
        <c:scaling>
          <c:orientation val="minMax"/>
        </c:scaling>
        <c:axPos val="b"/>
        <c:title>
          <c:tx>
            <c:rich>
              <a:bodyPr/>
              <a:lstStyle/>
              <a:p>
                <a:pPr>
                  <a:defRPr/>
                </a:pPr>
                <a:r>
                  <a:rPr lang="en-US"/>
                  <a:t>IGBP Surface</a:t>
                </a:r>
                <a:r>
                  <a:rPr lang="en-US" baseline="0"/>
                  <a:t> Type</a:t>
                </a:r>
                <a:endParaRPr lang="en-US"/>
              </a:p>
            </c:rich>
          </c:tx>
        </c:title>
        <c:majorTickMark val="none"/>
        <c:tickLblPos val="nextTo"/>
        <c:txPr>
          <a:bodyPr/>
          <a:lstStyle/>
          <a:p>
            <a:pPr>
              <a:defRPr sz="900"/>
            </a:pPr>
            <a:endParaRPr lang="en-US"/>
          </a:p>
        </c:txPr>
        <c:crossAx val="47568384"/>
        <c:crosses val="autoZero"/>
        <c:auto val="1"/>
        <c:lblAlgn val="ctr"/>
        <c:lblOffset val="100"/>
      </c:catAx>
      <c:valAx>
        <c:axId val="47568384"/>
        <c:scaling>
          <c:orientation val="minMax"/>
        </c:scaling>
        <c:axPos val="l"/>
        <c:majorGridlines/>
        <c:title>
          <c:tx>
            <c:rich>
              <a:bodyPr/>
              <a:lstStyle/>
              <a:p>
                <a:pPr>
                  <a:defRPr/>
                </a:pPr>
                <a:r>
                  <a:rPr lang="en-US"/>
                  <a:t>LST Error</a:t>
                </a:r>
              </a:p>
            </c:rich>
          </c:tx>
        </c:title>
        <c:numFmt formatCode="General" sourceLinked="1"/>
        <c:tickLblPos val="nextTo"/>
        <c:crossAx val="47558016"/>
        <c:crosses val="autoZero"/>
        <c:crossBetween val="between"/>
      </c:valAx>
    </c:plotArea>
    <c:legend>
      <c:legendPos val="r"/>
      <c:layout>
        <c:manualLayout>
          <c:xMode val="edge"/>
          <c:yMode val="edge"/>
          <c:x val="0.12387415153449002"/>
          <c:y val="0.69374165055715609"/>
          <c:w val="0.77685575364668102"/>
          <c:h val="9.3744167395742733E-2"/>
        </c:manualLayout>
      </c:layou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a:pPr>
            <a:r>
              <a:rPr lang="en-US" sz="1200"/>
              <a:t>Surface</a:t>
            </a:r>
            <a:r>
              <a:rPr lang="en-US" sz="1200" baseline="0"/>
              <a:t> Type Accuracy on LST(Day)</a:t>
            </a:r>
            <a:endParaRPr lang="en-US" sz="1200"/>
          </a:p>
        </c:rich>
      </c:tx>
    </c:title>
    <c:plotArea>
      <c:layout>
        <c:manualLayout>
          <c:layoutTarget val="inner"/>
          <c:xMode val="edge"/>
          <c:yMode val="edge"/>
          <c:x val="4.4094249416376817E-2"/>
          <c:y val="0.13239055118110241"/>
          <c:w val="0.92525457640679765"/>
          <c:h val="0.6054782152231003"/>
        </c:manualLayout>
      </c:layout>
      <c:lineChart>
        <c:grouping val="standard"/>
        <c:ser>
          <c:idx val="0"/>
          <c:order val="0"/>
          <c:tx>
            <c:strRef>
              <c:f>uncertainty_surfaceType_onLST_g!$B$1</c:f>
              <c:strCache>
                <c:ptCount val="1"/>
                <c:pt idx="0">
                  <c:v>Surface Type Accuracy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uncertainty_surfaceType_onLST_g!$B$2:$B$18</c:f>
              <c:numCache>
                <c:formatCode>General</c:formatCode>
                <c:ptCount val="17"/>
                <c:pt idx="0">
                  <c:v>0.60000000000000064</c:v>
                </c:pt>
                <c:pt idx="1">
                  <c:v>0.5950000000000002</c:v>
                </c:pt>
                <c:pt idx="2">
                  <c:v>0.46200000000000002</c:v>
                </c:pt>
                <c:pt idx="3">
                  <c:v>0.84100000000000064</c:v>
                </c:pt>
                <c:pt idx="4">
                  <c:v>0.47600000000000031</c:v>
                </c:pt>
                <c:pt idx="5">
                  <c:v>0</c:v>
                </c:pt>
                <c:pt idx="6">
                  <c:v>0.28200000000000008</c:v>
                </c:pt>
                <c:pt idx="7">
                  <c:v>0.36400000000000032</c:v>
                </c:pt>
                <c:pt idx="8">
                  <c:v>0.35700000000000032</c:v>
                </c:pt>
                <c:pt idx="9">
                  <c:v>0.46600000000000008</c:v>
                </c:pt>
                <c:pt idx="10">
                  <c:v>0.47600000000000031</c:v>
                </c:pt>
                <c:pt idx="11">
                  <c:v>0.61600000000000144</c:v>
                </c:pt>
                <c:pt idx="12">
                  <c:v>0.85800000000000065</c:v>
                </c:pt>
                <c:pt idx="13">
                  <c:v>0.29400000000000032</c:v>
                </c:pt>
                <c:pt idx="14">
                  <c:v>0.90900000000000003</c:v>
                </c:pt>
                <c:pt idx="15">
                  <c:v>0.98799999999999999</c:v>
                </c:pt>
                <c:pt idx="16">
                  <c:v>0</c:v>
                </c:pt>
              </c:numCache>
            </c:numRef>
          </c:val>
        </c:ser>
        <c:ser>
          <c:idx val="1"/>
          <c:order val="1"/>
          <c:tx>
            <c:strRef>
              <c:f>uncertainty_surfaceType_onLST_g!$C$1</c:f>
              <c:strCache>
                <c:ptCount val="1"/>
                <c:pt idx="0">
                  <c:v>LST Uncertainty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uncertainty_surfaceType_onLST_g!$C$2:$C$18</c:f>
              <c:numCache>
                <c:formatCode>General</c:formatCode>
                <c:ptCount val="17"/>
                <c:pt idx="0">
                  <c:v>0.24100000000000021</c:v>
                </c:pt>
                <c:pt idx="1">
                  <c:v>1.86</c:v>
                </c:pt>
                <c:pt idx="2">
                  <c:v>5.3000000000000033E-2</c:v>
                </c:pt>
                <c:pt idx="3">
                  <c:v>1.4129999999999958</c:v>
                </c:pt>
                <c:pt idx="4">
                  <c:v>0.34500000000000031</c:v>
                </c:pt>
                <c:pt idx="5">
                  <c:v>2.0369999999999977</c:v>
                </c:pt>
                <c:pt idx="6">
                  <c:v>3.0470000000000002</c:v>
                </c:pt>
                <c:pt idx="7">
                  <c:v>2.093</c:v>
                </c:pt>
                <c:pt idx="8">
                  <c:v>2.4859999999999998</c:v>
                </c:pt>
                <c:pt idx="9">
                  <c:v>0.82299999999999995</c:v>
                </c:pt>
                <c:pt idx="10">
                  <c:v>0.93899999999999995</c:v>
                </c:pt>
                <c:pt idx="11">
                  <c:v>1.109</c:v>
                </c:pt>
                <c:pt idx="12">
                  <c:v>0.73000000000000065</c:v>
                </c:pt>
                <c:pt idx="13">
                  <c:v>1.9540000000000024</c:v>
                </c:pt>
                <c:pt idx="14">
                  <c:v>0.13900000000000001</c:v>
                </c:pt>
                <c:pt idx="15">
                  <c:v>0.29100000000000031</c:v>
                </c:pt>
                <c:pt idx="16">
                  <c:v>0</c:v>
                </c:pt>
              </c:numCache>
            </c:numRef>
          </c:val>
        </c:ser>
        <c:hiLowLines/>
        <c:marker val="1"/>
        <c:axId val="47884544"/>
        <c:axId val="47915392"/>
      </c:lineChart>
      <c:catAx>
        <c:axId val="47884544"/>
        <c:scaling>
          <c:orientation val="minMax"/>
        </c:scaling>
        <c:axPos val="b"/>
        <c:title>
          <c:tx>
            <c:rich>
              <a:bodyPr/>
              <a:lstStyle/>
              <a:p>
                <a:pPr>
                  <a:defRPr/>
                </a:pPr>
                <a:r>
                  <a:rPr lang="en-US"/>
                  <a:t>IGBP</a:t>
                </a:r>
                <a:r>
                  <a:rPr lang="en-US" baseline="0"/>
                  <a:t> Surface Types</a:t>
                </a:r>
                <a:endParaRPr lang="en-US"/>
              </a:p>
            </c:rich>
          </c:tx>
        </c:title>
        <c:majorTickMark val="none"/>
        <c:tickLblPos val="nextTo"/>
        <c:crossAx val="47915392"/>
        <c:crosses val="autoZero"/>
        <c:auto val="1"/>
        <c:lblAlgn val="ctr"/>
        <c:lblOffset val="100"/>
      </c:catAx>
      <c:valAx>
        <c:axId val="47915392"/>
        <c:scaling>
          <c:orientation val="minMax"/>
        </c:scaling>
        <c:axPos val="l"/>
        <c:majorGridlines/>
        <c:numFmt formatCode="General" sourceLinked="1"/>
        <c:tickLblPos val="nextTo"/>
        <c:crossAx val="47884544"/>
        <c:crosses val="autoZero"/>
        <c:crossBetween val="between"/>
      </c:valAx>
    </c:plotArea>
    <c:legend>
      <c:legendPos val="r"/>
      <c:layout>
        <c:manualLayout>
          <c:xMode val="edge"/>
          <c:yMode val="edge"/>
          <c:x val="0.64768860623191515"/>
          <c:y val="0.15868405487728568"/>
          <c:w val="0.29957820176324279"/>
          <c:h val="0.13777457817772779"/>
        </c:manualLayout>
      </c:layout>
    </c:legend>
    <c:plotVisOnly val="1"/>
  </c:chart>
  <c:spPr>
    <a:solidFill>
      <a:srgbClr val="F79646">
        <a:lumMod val="20000"/>
        <a:lumOff val="80000"/>
      </a:srgbClr>
    </a:solidFill>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a:pPr>
            <a:r>
              <a:rPr lang="en-US" sz="1200"/>
              <a:t>Surface</a:t>
            </a:r>
            <a:r>
              <a:rPr lang="en-US" sz="1200" baseline="0"/>
              <a:t> Type Accuracy on LST(Night)</a:t>
            </a:r>
            <a:endParaRPr lang="en-US" sz="1200"/>
          </a:p>
        </c:rich>
      </c:tx>
    </c:title>
    <c:plotArea>
      <c:layout>
        <c:manualLayout>
          <c:layoutTarget val="inner"/>
          <c:xMode val="edge"/>
          <c:yMode val="edge"/>
          <c:x val="7.1100481360936912E-2"/>
          <c:y val="0.14572314824283344"/>
          <c:w val="0.89431995296285949"/>
          <c:h val="0.61597573030644115"/>
        </c:manualLayout>
      </c:layout>
      <c:lineChart>
        <c:grouping val="standard"/>
        <c:ser>
          <c:idx val="0"/>
          <c:order val="0"/>
          <c:tx>
            <c:strRef>
              <c:f>uncertainty_surfaceType_onLST_g!$B$1</c:f>
              <c:strCache>
                <c:ptCount val="1"/>
                <c:pt idx="0">
                  <c:v>Surface Type Accuracy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uncertainty_surfaceType_onLST_g!$B$2:$B$18</c:f>
              <c:numCache>
                <c:formatCode>General</c:formatCode>
                <c:ptCount val="17"/>
                <c:pt idx="0">
                  <c:v>0.60000000000000064</c:v>
                </c:pt>
                <c:pt idx="1">
                  <c:v>0.59499999999999997</c:v>
                </c:pt>
                <c:pt idx="2">
                  <c:v>0.46200000000000002</c:v>
                </c:pt>
                <c:pt idx="3">
                  <c:v>0.84100000000000064</c:v>
                </c:pt>
                <c:pt idx="4">
                  <c:v>0.47600000000000031</c:v>
                </c:pt>
                <c:pt idx="5">
                  <c:v>0</c:v>
                </c:pt>
                <c:pt idx="6">
                  <c:v>0.28200000000000008</c:v>
                </c:pt>
                <c:pt idx="7">
                  <c:v>0.36400000000000032</c:v>
                </c:pt>
                <c:pt idx="8">
                  <c:v>0.35700000000000032</c:v>
                </c:pt>
                <c:pt idx="9">
                  <c:v>0.46600000000000008</c:v>
                </c:pt>
                <c:pt idx="10">
                  <c:v>0.47600000000000031</c:v>
                </c:pt>
                <c:pt idx="11">
                  <c:v>0.61600000000000144</c:v>
                </c:pt>
                <c:pt idx="12">
                  <c:v>0.85800000000000065</c:v>
                </c:pt>
                <c:pt idx="13">
                  <c:v>0.29400000000000032</c:v>
                </c:pt>
                <c:pt idx="14">
                  <c:v>0.90900000000000003</c:v>
                </c:pt>
                <c:pt idx="15">
                  <c:v>0.98799999999999999</c:v>
                </c:pt>
                <c:pt idx="16">
                  <c:v>0</c:v>
                </c:pt>
              </c:numCache>
            </c:numRef>
          </c:val>
        </c:ser>
        <c:ser>
          <c:idx val="1"/>
          <c:order val="1"/>
          <c:tx>
            <c:strRef>
              <c:f>uncertainty_surfaceType_onLST_g!$C$1</c:f>
              <c:strCache>
                <c:ptCount val="1"/>
                <c:pt idx="0">
                  <c:v>LST Uncertainty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uncertainty_surfaceType_onLST_g!$C$2:$C$18</c:f>
              <c:numCache>
                <c:formatCode>General</c:formatCode>
                <c:ptCount val="17"/>
                <c:pt idx="0">
                  <c:v>0.47700000000000031</c:v>
                </c:pt>
                <c:pt idx="1">
                  <c:v>1.1910000000000001</c:v>
                </c:pt>
                <c:pt idx="2">
                  <c:v>0.19700000000000001</c:v>
                </c:pt>
                <c:pt idx="3">
                  <c:v>0.126</c:v>
                </c:pt>
                <c:pt idx="4">
                  <c:v>0.34300000000000008</c:v>
                </c:pt>
                <c:pt idx="5">
                  <c:v>1.167999999999997</c:v>
                </c:pt>
                <c:pt idx="6">
                  <c:v>1.264</c:v>
                </c:pt>
                <c:pt idx="7">
                  <c:v>0.86900000000000144</c:v>
                </c:pt>
                <c:pt idx="8">
                  <c:v>0.66400000000000192</c:v>
                </c:pt>
                <c:pt idx="9">
                  <c:v>0.81399999999999995</c:v>
                </c:pt>
                <c:pt idx="10">
                  <c:v>1.3740000000000001</c:v>
                </c:pt>
                <c:pt idx="11">
                  <c:v>0.77600000000000191</c:v>
                </c:pt>
                <c:pt idx="12">
                  <c:v>0.18600000000000039</c:v>
                </c:pt>
                <c:pt idx="13">
                  <c:v>0.75100000000000156</c:v>
                </c:pt>
                <c:pt idx="14">
                  <c:v>0.74700000000000144</c:v>
                </c:pt>
                <c:pt idx="15">
                  <c:v>0.22500000000000001</c:v>
                </c:pt>
                <c:pt idx="16">
                  <c:v>0</c:v>
                </c:pt>
              </c:numCache>
            </c:numRef>
          </c:val>
        </c:ser>
        <c:hiLowLines/>
        <c:marker val="1"/>
        <c:axId val="47936640"/>
        <c:axId val="47938560"/>
      </c:lineChart>
      <c:catAx>
        <c:axId val="47936640"/>
        <c:scaling>
          <c:orientation val="minMax"/>
        </c:scaling>
        <c:axPos val="b"/>
        <c:title>
          <c:tx>
            <c:rich>
              <a:bodyPr/>
              <a:lstStyle/>
              <a:p>
                <a:pPr>
                  <a:defRPr sz="1000"/>
                </a:pPr>
                <a:r>
                  <a:rPr lang="en-US" sz="1000"/>
                  <a:t>IGBP Surface</a:t>
                </a:r>
                <a:r>
                  <a:rPr lang="en-US" sz="1000" baseline="0"/>
                  <a:t> Type</a:t>
                </a:r>
                <a:endParaRPr lang="en-US" sz="1000"/>
              </a:p>
            </c:rich>
          </c:tx>
        </c:title>
        <c:majorTickMark val="none"/>
        <c:tickLblPos val="nextTo"/>
        <c:crossAx val="47938560"/>
        <c:crosses val="autoZero"/>
        <c:auto val="1"/>
        <c:lblAlgn val="ctr"/>
        <c:lblOffset val="100"/>
      </c:catAx>
      <c:valAx>
        <c:axId val="47938560"/>
        <c:scaling>
          <c:orientation val="minMax"/>
        </c:scaling>
        <c:axPos val="l"/>
        <c:majorGridlines/>
        <c:numFmt formatCode="General" sourceLinked="1"/>
        <c:tickLblPos val="nextTo"/>
        <c:crossAx val="47936640"/>
        <c:crosses val="autoZero"/>
        <c:crossBetween val="between"/>
      </c:valAx>
    </c:plotArea>
    <c:legend>
      <c:legendPos val="r"/>
      <c:layout>
        <c:manualLayout>
          <c:xMode val="edge"/>
          <c:yMode val="edge"/>
          <c:x val="0.67748014671243018"/>
          <c:y val="0.15161768415311724"/>
          <c:w val="0.26953008277811424"/>
          <c:h val="0.13558278090464732"/>
        </c:manualLayout>
      </c:layout>
    </c:legend>
    <c:plotVisOnly val="1"/>
  </c:chart>
  <c:spPr>
    <a:solidFill>
      <a:schemeClr val="accent6">
        <a:lumMod val="20000"/>
        <a:lumOff val="80000"/>
      </a:schemeClr>
    </a:solid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a:pPr>
            <a:r>
              <a:rPr lang="en-US" sz="1200"/>
              <a:t>Surface</a:t>
            </a:r>
            <a:r>
              <a:rPr lang="en-US" sz="1200" baseline="0"/>
              <a:t> Type Accuracy on LST(Day)</a:t>
            </a:r>
            <a:endParaRPr lang="en-US" sz="1200"/>
          </a:p>
        </c:rich>
      </c:tx>
    </c:title>
    <c:plotArea>
      <c:layout>
        <c:manualLayout>
          <c:layoutTarget val="inner"/>
          <c:xMode val="edge"/>
          <c:yMode val="edge"/>
          <c:x val="4.4094249416376824E-2"/>
          <c:y val="0.13239055118110241"/>
          <c:w val="0.92525457640679765"/>
          <c:h val="0.60547821522310075"/>
        </c:manualLayout>
      </c:layout>
      <c:lineChart>
        <c:grouping val="standard"/>
        <c:ser>
          <c:idx val="0"/>
          <c:order val="0"/>
          <c:tx>
            <c:strRef>
              <c:f>uncertainty_surfaceType_onLST_g!$B$1</c:f>
              <c:strCache>
                <c:ptCount val="1"/>
                <c:pt idx="0">
                  <c:v>Surface Type Accuracy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uncertainty_surfaceType_onLST_g!$B$2:$B$18</c:f>
              <c:numCache>
                <c:formatCode>General</c:formatCode>
                <c:ptCount val="17"/>
                <c:pt idx="0">
                  <c:v>0.60000000000000064</c:v>
                </c:pt>
                <c:pt idx="1">
                  <c:v>0.5950000000000002</c:v>
                </c:pt>
                <c:pt idx="2">
                  <c:v>0.46200000000000002</c:v>
                </c:pt>
                <c:pt idx="3">
                  <c:v>0.84100000000000064</c:v>
                </c:pt>
                <c:pt idx="4">
                  <c:v>0.47600000000000031</c:v>
                </c:pt>
                <c:pt idx="5">
                  <c:v>0</c:v>
                </c:pt>
                <c:pt idx="6">
                  <c:v>0.28200000000000008</c:v>
                </c:pt>
                <c:pt idx="7">
                  <c:v>0.36400000000000032</c:v>
                </c:pt>
                <c:pt idx="8">
                  <c:v>0.35700000000000032</c:v>
                </c:pt>
                <c:pt idx="9">
                  <c:v>0.46600000000000008</c:v>
                </c:pt>
                <c:pt idx="10">
                  <c:v>0.47600000000000031</c:v>
                </c:pt>
                <c:pt idx="11">
                  <c:v>0.61600000000000166</c:v>
                </c:pt>
                <c:pt idx="12">
                  <c:v>0.85800000000000065</c:v>
                </c:pt>
                <c:pt idx="13">
                  <c:v>0.29400000000000032</c:v>
                </c:pt>
                <c:pt idx="14">
                  <c:v>0.90900000000000003</c:v>
                </c:pt>
                <c:pt idx="15">
                  <c:v>0.98799999999999999</c:v>
                </c:pt>
                <c:pt idx="16">
                  <c:v>0</c:v>
                </c:pt>
              </c:numCache>
            </c:numRef>
          </c:val>
        </c:ser>
        <c:ser>
          <c:idx val="1"/>
          <c:order val="1"/>
          <c:tx>
            <c:strRef>
              <c:f>uncertainty_surfaceType_onLST_g!$C$1</c:f>
              <c:strCache>
                <c:ptCount val="1"/>
                <c:pt idx="0">
                  <c:v>LST Uncertainty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uncertainty_surfaceType_onLST_g!$C$2:$C$18</c:f>
              <c:numCache>
                <c:formatCode>General</c:formatCode>
                <c:ptCount val="17"/>
                <c:pt idx="0">
                  <c:v>0.24100000000000021</c:v>
                </c:pt>
                <c:pt idx="1">
                  <c:v>1.86</c:v>
                </c:pt>
                <c:pt idx="2">
                  <c:v>5.3000000000000033E-2</c:v>
                </c:pt>
                <c:pt idx="3">
                  <c:v>1.4129999999999954</c:v>
                </c:pt>
                <c:pt idx="4">
                  <c:v>0.34500000000000031</c:v>
                </c:pt>
                <c:pt idx="5">
                  <c:v>2.0369999999999977</c:v>
                </c:pt>
                <c:pt idx="6">
                  <c:v>3.0470000000000002</c:v>
                </c:pt>
                <c:pt idx="7">
                  <c:v>2.093</c:v>
                </c:pt>
                <c:pt idx="8">
                  <c:v>2.4859999999999998</c:v>
                </c:pt>
                <c:pt idx="9">
                  <c:v>0.82299999999999995</c:v>
                </c:pt>
                <c:pt idx="10">
                  <c:v>0.93899999999999995</c:v>
                </c:pt>
                <c:pt idx="11">
                  <c:v>1.109</c:v>
                </c:pt>
                <c:pt idx="12">
                  <c:v>0.73000000000000065</c:v>
                </c:pt>
                <c:pt idx="13">
                  <c:v>1.9540000000000028</c:v>
                </c:pt>
                <c:pt idx="14">
                  <c:v>0.13900000000000001</c:v>
                </c:pt>
                <c:pt idx="15">
                  <c:v>0.29100000000000031</c:v>
                </c:pt>
                <c:pt idx="16">
                  <c:v>0</c:v>
                </c:pt>
              </c:numCache>
            </c:numRef>
          </c:val>
        </c:ser>
        <c:hiLowLines/>
        <c:marker val="1"/>
        <c:axId val="48001408"/>
        <c:axId val="48003328"/>
      </c:lineChart>
      <c:catAx>
        <c:axId val="48001408"/>
        <c:scaling>
          <c:orientation val="minMax"/>
        </c:scaling>
        <c:axPos val="b"/>
        <c:title>
          <c:tx>
            <c:rich>
              <a:bodyPr/>
              <a:lstStyle/>
              <a:p>
                <a:pPr>
                  <a:defRPr/>
                </a:pPr>
                <a:r>
                  <a:rPr lang="en-US"/>
                  <a:t>IGBP</a:t>
                </a:r>
                <a:r>
                  <a:rPr lang="en-US" baseline="0"/>
                  <a:t> Surface Types</a:t>
                </a:r>
                <a:endParaRPr lang="en-US"/>
              </a:p>
            </c:rich>
          </c:tx>
        </c:title>
        <c:majorTickMark val="none"/>
        <c:tickLblPos val="nextTo"/>
        <c:crossAx val="48003328"/>
        <c:crosses val="autoZero"/>
        <c:auto val="1"/>
        <c:lblAlgn val="ctr"/>
        <c:lblOffset val="100"/>
      </c:catAx>
      <c:valAx>
        <c:axId val="48003328"/>
        <c:scaling>
          <c:orientation val="minMax"/>
        </c:scaling>
        <c:axPos val="l"/>
        <c:majorGridlines/>
        <c:numFmt formatCode="General" sourceLinked="1"/>
        <c:tickLblPos val="nextTo"/>
        <c:crossAx val="48001408"/>
        <c:crosses val="autoZero"/>
        <c:crossBetween val="between"/>
      </c:valAx>
    </c:plotArea>
    <c:legend>
      <c:legendPos val="r"/>
      <c:layout>
        <c:manualLayout>
          <c:xMode val="edge"/>
          <c:yMode val="edge"/>
          <c:x val="0.64768860623191549"/>
          <c:y val="0.15868405487728576"/>
          <c:w val="0.29957820176324307"/>
          <c:h val="0.13777457817772779"/>
        </c:manualLayout>
      </c:layout>
    </c:legend>
    <c:plotVisOnly val="1"/>
  </c:chart>
  <c:spPr>
    <a:solidFill>
      <a:srgbClr val="F79646">
        <a:lumMod val="20000"/>
        <a:lumOff val="80000"/>
      </a:srgbClr>
    </a:solidFill>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a:pPr>
            <a:r>
              <a:rPr lang="en-US" sz="1200"/>
              <a:t>Surface</a:t>
            </a:r>
            <a:r>
              <a:rPr lang="en-US" sz="1200" baseline="0"/>
              <a:t> Type Accuracy on LST(Night)</a:t>
            </a:r>
            <a:endParaRPr lang="en-US" sz="1200"/>
          </a:p>
        </c:rich>
      </c:tx>
    </c:title>
    <c:plotArea>
      <c:layout>
        <c:manualLayout>
          <c:layoutTarget val="inner"/>
          <c:xMode val="edge"/>
          <c:yMode val="edge"/>
          <c:x val="5.3459092195576791E-2"/>
          <c:y val="0.15141065521864955"/>
          <c:w val="0.89431995296285949"/>
          <c:h val="0.61597573030644148"/>
        </c:manualLayout>
      </c:layout>
      <c:lineChart>
        <c:grouping val="standard"/>
        <c:ser>
          <c:idx val="0"/>
          <c:order val="0"/>
          <c:tx>
            <c:strRef>
              <c:f>uncertainty_surfaceType_onLST_g!$B$1</c:f>
              <c:strCache>
                <c:ptCount val="1"/>
                <c:pt idx="0">
                  <c:v>Surface Type Accuracy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uncertainty_surfaceType_onLST_g!$B$2:$B$18</c:f>
              <c:numCache>
                <c:formatCode>General</c:formatCode>
                <c:ptCount val="17"/>
                <c:pt idx="0">
                  <c:v>0.60000000000000064</c:v>
                </c:pt>
                <c:pt idx="1">
                  <c:v>0.59499999999999997</c:v>
                </c:pt>
                <c:pt idx="2">
                  <c:v>0.46200000000000002</c:v>
                </c:pt>
                <c:pt idx="3">
                  <c:v>0.84100000000000064</c:v>
                </c:pt>
                <c:pt idx="4">
                  <c:v>0.47600000000000031</c:v>
                </c:pt>
                <c:pt idx="5">
                  <c:v>0</c:v>
                </c:pt>
                <c:pt idx="6">
                  <c:v>0.28200000000000008</c:v>
                </c:pt>
                <c:pt idx="7">
                  <c:v>0.36400000000000032</c:v>
                </c:pt>
                <c:pt idx="8">
                  <c:v>0.35700000000000032</c:v>
                </c:pt>
                <c:pt idx="9">
                  <c:v>0.46600000000000008</c:v>
                </c:pt>
                <c:pt idx="10">
                  <c:v>0.47600000000000031</c:v>
                </c:pt>
                <c:pt idx="11">
                  <c:v>0.61600000000000166</c:v>
                </c:pt>
                <c:pt idx="12">
                  <c:v>0.85800000000000065</c:v>
                </c:pt>
                <c:pt idx="13">
                  <c:v>0.29400000000000032</c:v>
                </c:pt>
                <c:pt idx="14">
                  <c:v>0.90900000000000003</c:v>
                </c:pt>
                <c:pt idx="15">
                  <c:v>0.98799999999999999</c:v>
                </c:pt>
                <c:pt idx="16">
                  <c:v>0</c:v>
                </c:pt>
              </c:numCache>
            </c:numRef>
          </c:val>
        </c:ser>
        <c:ser>
          <c:idx val="1"/>
          <c:order val="1"/>
          <c:tx>
            <c:strRef>
              <c:f>uncertainty_surfaceType_onLST_g!$C$1</c:f>
              <c:strCache>
                <c:ptCount val="1"/>
                <c:pt idx="0">
                  <c:v>LST Uncertainty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uncertainty_surfaceType_onLST_g!$C$2:$C$18</c:f>
              <c:numCache>
                <c:formatCode>General</c:formatCode>
                <c:ptCount val="17"/>
                <c:pt idx="0">
                  <c:v>0.47700000000000031</c:v>
                </c:pt>
                <c:pt idx="1">
                  <c:v>1.1910000000000001</c:v>
                </c:pt>
                <c:pt idx="2">
                  <c:v>0.19700000000000001</c:v>
                </c:pt>
                <c:pt idx="3">
                  <c:v>0.126</c:v>
                </c:pt>
                <c:pt idx="4">
                  <c:v>0.34300000000000008</c:v>
                </c:pt>
                <c:pt idx="5">
                  <c:v>1.1679999999999966</c:v>
                </c:pt>
                <c:pt idx="6">
                  <c:v>1.264</c:v>
                </c:pt>
                <c:pt idx="7">
                  <c:v>0.86900000000000166</c:v>
                </c:pt>
                <c:pt idx="8">
                  <c:v>0.66400000000000214</c:v>
                </c:pt>
                <c:pt idx="9">
                  <c:v>0.81399999999999995</c:v>
                </c:pt>
                <c:pt idx="10">
                  <c:v>1.3740000000000001</c:v>
                </c:pt>
                <c:pt idx="11">
                  <c:v>0.77600000000000213</c:v>
                </c:pt>
                <c:pt idx="12">
                  <c:v>0.18600000000000044</c:v>
                </c:pt>
                <c:pt idx="13">
                  <c:v>0.75100000000000189</c:v>
                </c:pt>
                <c:pt idx="14">
                  <c:v>0.74700000000000166</c:v>
                </c:pt>
                <c:pt idx="15">
                  <c:v>0.22500000000000001</c:v>
                </c:pt>
                <c:pt idx="16">
                  <c:v>0</c:v>
                </c:pt>
              </c:numCache>
            </c:numRef>
          </c:val>
        </c:ser>
        <c:hiLowLines/>
        <c:marker val="1"/>
        <c:axId val="48020480"/>
        <c:axId val="48034944"/>
      </c:lineChart>
      <c:catAx>
        <c:axId val="48020480"/>
        <c:scaling>
          <c:orientation val="minMax"/>
        </c:scaling>
        <c:axPos val="b"/>
        <c:title>
          <c:tx>
            <c:rich>
              <a:bodyPr/>
              <a:lstStyle/>
              <a:p>
                <a:pPr>
                  <a:defRPr sz="1000"/>
                </a:pPr>
                <a:r>
                  <a:rPr lang="en-US" sz="1000"/>
                  <a:t>IGBP Surface</a:t>
                </a:r>
                <a:r>
                  <a:rPr lang="en-US" sz="1000" baseline="0"/>
                  <a:t> Type</a:t>
                </a:r>
                <a:endParaRPr lang="en-US" sz="1000"/>
              </a:p>
            </c:rich>
          </c:tx>
        </c:title>
        <c:majorTickMark val="none"/>
        <c:tickLblPos val="nextTo"/>
        <c:crossAx val="48034944"/>
        <c:crosses val="autoZero"/>
        <c:auto val="1"/>
        <c:lblAlgn val="ctr"/>
        <c:lblOffset val="100"/>
      </c:catAx>
      <c:valAx>
        <c:axId val="48034944"/>
        <c:scaling>
          <c:orientation val="minMax"/>
        </c:scaling>
        <c:axPos val="l"/>
        <c:majorGridlines/>
        <c:numFmt formatCode="General" sourceLinked="1"/>
        <c:tickLblPos val="nextTo"/>
        <c:crossAx val="48020480"/>
        <c:crosses val="autoZero"/>
        <c:crossBetween val="between"/>
      </c:valAx>
    </c:plotArea>
    <c:legend>
      <c:legendPos val="r"/>
      <c:layout>
        <c:manualLayout>
          <c:xMode val="edge"/>
          <c:yMode val="edge"/>
          <c:x val="0.67748014671243018"/>
          <c:y val="0.15161768415311724"/>
          <c:w val="0.26953008277811424"/>
          <c:h val="0.13558278090464732"/>
        </c:manualLayout>
      </c:layout>
    </c:legend>
    <c:plotVisOnly val="1"/>
  </c:chart>
  <c:spPr>
    <a:solidFill>
      <a:schemeClr val="accent6">
        <a:lumMod val="20000"/>
        <a:lumOff val="80000"/>
      </a:schemeClr>
    </a:solidFill>
  </c:sp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009" cy="460853"/>
          </a:xfrm>
          <a:prstGeom prst="rect">
            <a:avLst/>
          </a:prstGeom>
        </p:spPr>
        <p:txBody>
          <a:bodyPr vert="horz" lIns="90544" tIns="45272" rIns="90544" bIns="45272" rtlCol="0"/>
          <a:lstStyle>
            <a:lvl1pPr algn="l">
              <a:defRPr sz="1200"/>
            </a:lvl1pPr>
          </a:lstStyle>
          <a:p>
            <a:endParaRPr lang="en-US"/>
          </a:p>
        </p:txBody>
      </p:sp>
      <p:sp>
        <p:nvSpPr>
          <p:cNvPr id="3" name="Date Placeholder 2"/>
          <p:cNvSpPr>
            <a:spLocks noGrp="1"/>
          </p:cNvSpPr>
          <p:nvPr>
            <p:ph type="dt" sz="quarter" idx="1"/>
          </p:nvPr>
        </p:nvSpPr>
        <p:spPr>
          <a:xfrm>
            <a:off x="3935320" y="0"/>
            <a:ext cx="3010009" cy="460853"/>
          </a:xfrm>
          <a:prstGeom prst="rect">
            <a:avLst/>
          </a:prstGeom>
        </p:spPr>
        <p:txBody>
          <a:bodyPr vert="horz" lIns="90544" tIns="45272" rIns="90544" bIns="45272" rtlCol="0"/>
          <a:lstStyle>
            <a:lvl1pPr algn="r">
              <a:defRPr sz="1200"/>
            </a:lvl1pPr>
          </a:lstStyle>
          <a:p>
            <a:fld id="{E6BE962C-A69F-4E2A-B52A-B5E0AB9803B8}" type="datetimeFigureOut">
              <a:rPr lang="en-US" smtClean="0"/>
              <a:pPr/>
              <a:t>12/10/2014</a:t>
            </a:fld>
            <a:endParaRPr lang="en-US"/>
          </a:p>
        </p:txBody>
      </p:sp>
      <p:sp>
        <p:nvSpPr>
          <p:cNvPr id="4" name="Footer Placeholder 3"/>
          <p:cNvSpPr>
            <a:spLocks noGrp="1"/>
          </p:cNvSpPr>
          <p:nvPr>
            <p:ph type="ftr" sz="quarter" idx="2"/>
          </p:nvPr>
        </p:nvSpPr>
        <p:spPr>
          <a:xfrm>
            <a:off x="0" y="8757775"/>
            <a:ext cx="3010009" cy="460853"/>
          </a:xfrm>
          <a:prstGeom prst="rect">
            <a:avLst/>
          </a:prstGeom>
        </p:spPr>
        <p:txBody>
          <a:bodyPr vert="horz" lIns="90544" tIns="45272" rIns="90544" bIns="45272" rtlCol="0" anchor="b"/>
          <a:lstStyle>
            <a:lvl1pPr algn="l">
              <a:defRPr sz="1200"/>
            </a:lvl1pPr>
          </a:lstStyle>
          <a:p>
            <a:endParaRPr lang="en-US"/>
          </a:p>
        </p:txBody>
      </p:sp>
      <p:sp>
        <p:nvSpPr>
          <p:cNvPr id="5" name="Slide Number Placeholder 4"/>
          <p:cNvSpPr>
            <a:spLocks noGrp="1"/>
          </p:cNvSpPr>
          <p:nvPr>
            <p:ph type="sldNum" sz="quarter" idx="3"/>
          </p:nvPr>
        </p:nvSpPr>
        <p:spPr>
          <a:xfrm>
            <a:off x="3935320" y="8757775"/>
            <a:ext cx="3010009" cy="460853"/>
          </a:xfrm>
          <a:prstGeom prst="rect">
            <a:avLst/>
          </a:prstGeom>
        </p:spPr>
        <p:txBody>
          <a:bodyPr vert="horz" lIns="90544" tIns="45272" rIns="90544" bIns="45272" rtlCol="0" anchor="b"/>
          <a:lstStyle>
            <a:lvl1pPr algn="r">
              <a:defRPr sz="1200"/>
            </a:lvl1pPr>
          </a:lstStyle>
          <a:p>
            <a:fld id="{C3E56A17-EFBB-4F9F-A0CA-1392AD3D00A5}" type="slidenum">
              <a:rPr lang="en-US" smtClean="0"/>
              <a:pPr/>
              <a:t>‹#›</a:t>
            </a:fld>
            <a:endParaRPr lang="en-US"/>
          </a:p>
        </p:txBody>
      </p:sp>
    </p:spTree>
    <p:extLst>
      <p:ext uri="{BB962C8B-B14F-4D97-AF65-F5344CB8AC3E}">
        <p14:creationId xmlns:p14="http://schemas.microsoft.com/office/powerpoint/2010/main" xmlns="" val="3211182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4" cy="461010"/>
          </a:xfrm>
          <a:prstGeom prst="rect">
            <a:avLst/>
          </a:prstGeom>
        </p:spPr>
        <p:txBody>
          <a:bodyPr vert="horz" lIns="92373" tIns="46187" rIns="92373" bIns="46187" rtlCol="0"/>
          <a:lstStyle>
            <a:lvl1pPr algn="l">
              <a:defRPr sz="1200"/>
            </a:lvl1pPr>
          </a:lstStyle>
          <a:p>
            <a:endParaRPr lang="en-US"/>
          </a:p>
        </p:txBody>
      </p:sp>
      <p:sp>
        <p:nvSpPr>
          <p:cNvPr id="3" name="Date Placeholder 2"/>
          <p:cNvSpPr>
            <a:spLocks noGrp="1"/>
          </p:cNvSpPr>
          <p:nvPr>
            <p:ph type="dt" idx="1"/>
          </p:nvPr>
        </p:nvSpPr>
        <p:spPr>
          <a:xfrm>
            <a:off x="3934969" y="0"/>
            <a:ext cx="3010324" cy="461010"/>
          </a:xfrm>
          <a:prstGeom prst="rect">
            <a:avLst/>
          </a:prstGeom>
        </p:spPr>
        <p:txBody>
          <a:bodyPr vert="horz" lIns="92373" tIns="46187" rIns="92373" bIns="46187" rtlCol="0"/>
          <a:lstStyle>
            <a:lvl1pPr algn="r">
              <a:defRPr sz="1200"/>
            </a:lvl1pPr>
          </a:lstStyle>
          <a:p>
            <a:fld id="{816FB0CF-5528-C744-A119-58E52B5EA66C}" type="datetimeFigureOut">
              <a:rPr lang="en-US" smtClean="0"/>
              <a:pPr/>
              <a:t>12/10/2014</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73" tIns="46187" rIns="92373" bIns="46187"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73" tIns="46187" rIns="92373" bIns="461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4" cy="461010"/>
          </a:xfrm>
          <a:prstGeom prst="rect">
            <a:avLst/>
          </a:prstGeom>
        </p:spPr>
        <p:txBody>
          <a:bodyPr vert="horz" lIns="92373" tIns="46187" rIns="92373" bIns="46187"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4" cy="461010"/>
          </a:xfrm>
          <a:prstGeom prst="rect">
            <a:avLst/>
          </a:prstGeom>
        </p:spPr>
        <p:txBody>
          <a:bodyPr vert="horz" lIns="92373" tIns="46187" rIns="92373" bIns="46187"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xmlns="" val="3123363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 modified</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comparison of VIIRS LST and MODIS LST against SUFRAD data.  </a:t>
            </a:r>
          </a:p>
          <a:p>
            <a:r>
              <a:rPr lang="en-US" baseline="0" dirty="0" smtClean="0"/>
              <a:t>1)The same cloud screening procedure is applied for both processing. </a:t>
            </a:r>
          </a:p>
          <a:p>
            <a:r>
              <a:rPr lang="en-US" baseline="0" dirty="0" smtClean="0"/>
              <a:t>2) The result shows that VIIRS LST achieves comparable performance compared to MODIS LST.  Both are found colder than ground LST and some warmer LST retrieval at daytime. </a:t>
            </a:r>
          </a:p>
          <a:p>
            <a:r>
              <a:rPr lang="en-US" baseline="0" dirty="0" smtClean="0"/>
              <a:t>3) Differences are found :  cloud contamination for VIIRS LST, nighttime VIIRS LST is warmer than MODIS LST estimation.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the</a:t>
            </a:r>
            <a:r>
              <a:rPr lang="en-US" baseline="0" dirty="0" smtClean="0"/>
              <a:t> validation result against the ground LST measurement in Africa. The result from MODIS is also shown as a reference. </a:t>
            </a:r>
          </a:p>
          <a:p>
            <a:r>
              <a:rPr lang="en-US" baseline="0" dirty="0" smtClean="0"/>
              <a:t>An obvious underestimation is found for both VIIRS LST and MODIS LST comparing to the ground measurements, 3K and 1.6K for MODIS V5 LST and VIIRS LST, respectively. </a:t>
            </a:r>
          </a:p>
          <a:p>
            <a:r>
              <a:rPr lang="en-US" baseline="0" dirty="0" smtClean="0"/>
              <a:t>Considering the homogeneity of the surface, a different location is suggested for matchup(yellow) from the sensor location (green mark), where it is a bit hilly in topography. </a:t>
            </a:r>
          </a:p>
        </p:txBody>
      </p:sp>
      <p:sp>
        <p:nvSpPr>
          <p:cNvPr id="4" name="Slide Number Placeholder 3"/>
          <p:cNvSpPr>
            <a:spLocks noGrp="1"/>
          </p:cNvSpPr>
          <p:nvPr>
            <p:ph type="sldNum" sz="quarter" idx="10"/>
          </p:nvPr>
        </p:nvSpPr>
        <p:spPr/>
        <p:txBody>
          <a:bodyPr/>
          <a:lstStyle/>
          <a:p>
            <a:fld id="{370B2DB1-9050-F54C-8252-2890C3B05854}"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validation result from CRN sites are also presented as a reference.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There are over 100 stations in CRN network but here only three of them are chosen as these are collocated with </a:t>
            </a:r>
            <a:r>
              <a:rPr lang="en-US" baseline="0" dirty="0" err="1" smtClean="0"/>
              <a:t>Surfrad</a:t>
            </a:r>
            <a:r>
              <a:rPr lang="en-US" baseline="0" dirty="0" smtClean="0"/>
              <a:t> sites.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This slide shows that the discrepancies are significantly larger in the comparisons with CRN measurements compared to SURFRAD measurements. It reflects validation difficulties from ground data quality control.</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comparison of VIIRS LST and MODIS LST against CRN measurements.  </a:t>
            </a:r>
          </a:p>
          <a:p>
            <a:r>
              <a:rPr lang="en-US" baseline="0" dirty="0" smtClean="0"/>
              <a:t>1)The same cloud screening procedure is applied for both processing. </a:t>
            </a:r>
          </a:p>
          <a:p>
            <a:r>
              <a:rPr lang="en-US" baseline="0" dirty="0" smtClean="0"/>
              <a:t>2) Result shows that VIIRS LST achieves comparable performance to MODIS LST.  Both are found colder than ground LST at daytime and warmer than ground measurement at nighttime. </a:t>
            </a:r>
          </a:p>
          <a:p>
            <a:r>
              <a:rPr lang="en-US" baseline="0" dirty="0" smtClean="0"/>
              <a:t>3) Differences are found: nighttime VIIRS LST is warmer than MODIS LST estimation.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validation result in China. You can find more details in the publication shown in the bottom. </a:t>
            </a:r>
          </a:p>
          <a:p>
            <a:r>
              <a:rPr lang="en-US" baseline="0" dirty="0" smtClean="0"/>
              <a:t>The data is collected </a:t>
            </a:r>
            <a:r>
              <a:rPr lang="en-US" sz="1200" kern="1200" dirty="0" smtClean="0">
                <a:solidFill>
                  <a:schemeClr val="tx1"/>
                </a:solidFill>
                <a:latin typeface="+mn-lt"/>
                <a:ea typeface="+mn-ea"/>
                <a:cs typeface="+mn-cs"/>
              </a:rPr>
              <a:t>in an arid area of northwest China during the </a:t>
            </a:r>
            <a:r>
              <a:rPr lang="en-US" sz="1200" kern="1200" dirty="0" err="1" smtClean="0">
                <a:solidFill>
                  <a:schemeClr val="tx1"/>
                </a:solidFill>
                <a:latin typeface="+mn-lt"/>
                <a:ea typeface="+mn-ea"/>
                <a:cs typeface="+mn-cs"/>
              </a:rPr>
              <a:t>Heihe</a:t>
            </a:r>
            <a:r>
              <a:rPr lang="en-US" sz="1200" kern="1200" dirty="0" smtClean="0">
                <a:solidFill>
                  <a:schemeClr val="tx1"/>
                </a:solidFill>
                <a:latin typeface="+mn-lt"/>
                <a:ea typeface="+mn-ea"/>
                <a:cs typeface="+mn-cs"/>
              </a:rPr>
              <a:t> Watershed Allied Telemetry Experimental Research (</a:t>
            </a:r>
            <a:r>
              <a:rPr lang="en-US" sz="1200" kern="1200" dirty="0" err="1" smtClean="0">
                <a:solidFill>
                  <a:schemeClr val="tx1"/>
                </a:solidFill>
                <a:latin typeface="+mn-lt"/>
                <a:ea typeface="+mn-ea"/>
                <a:cs typeface="+mn-cs"/>
              </a:rPr>
              <a:t>HiWATER</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Four barren surface sites were chosen for the evaluation, which took place from June 2012 to April 2013. </a:t>
            </a:r>
          </a:p>
          <a:p>
            <a:r>
              <a:rPr lang="en-US" sz="1200" kern="1200" dirty="0" smtClean="0">
                <a:solidFill>
                  <a:schemeClr val="tx1"/>
                </a:solidFill>
                <a:latin typeface="+mn-lt"/>
                <a:ea typeface="+mn-ea"/>
                <a:cs typeface="+mn-cs"/>
              </a:rPr>
              <a:t>But note that the data for</a:t>
            </a:r>
            <a:r>
              <a:rPr lang="en-US" sz="1200" kern="1200" baseline="0" dirty="0" smtClean="0">
                <a:solidFill>
                  <a:schemeClr val="tx1"/>
                </a:solidFill>
                <a:latin typeface="+mn-lt"/>
                <a:ea typeface="+mn-ea"/>
                <a:cs typeface="+mn-cs"/>
              </a:rPr>
              <a:t> VIIRS is in beta maturity. We have not </a:t>
            </a:r>
          </a:p>
          <a:p>
            <a:r>
              <a:rPr lang="en-US" sz="1200" kern="1200" baseline="0" dirty="0" smtClean="0">
                <a:solidFill>
                  <a:schemeClr val="tx1"/>
                </a:solidFill>
                <a:latin typeface="+mn-lt"/>
                <a:ea typeface="+mn-ea"/>
                <a:cs typeface="+mn-cs"/>
              </a:rPr>
              <a:t>The result generally shows a better agreement for VIIRS LST than that for MODIS LST.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slide shows the radiance based validation result.</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 9 areas are selected to represent the global coverage as shown in the global map. Considering that some IGBP types particularly vegetation types may have seasonal feature, granules representing each season are selected for this study.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 atmospheric profiles used are from the National Center for Environmental Prediction (NCEP) Global Forecast System (GFS) at 0.5</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×0.5</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resolution, with global atmospheric fields every 6 hours. The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 MODTRAN 5.1 is used in</a:t>
            </a:r>
            <a:r>
              <a:rPr lang="en-US" sz="1200" kern="1200" baseline="0" dirty="0" smtClean="0">
                <a:solidFill>
                  <a:schemeClr val="tx1"/>
                </a:solidFill>
                <a:latin typeface="+mn-lt"/>
                <a:ea typeface="+mn-ea"/>
                <a:cs typeface="+mn-cs"/>
              </a:rPr>
              <a:t> this analysis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3)VIIRS LST overall agrees well with the radiance calculated LST with an</a:t>
            </a:r>
            <a:r>
              <a:rPr lang="en-US" sz="1200" kern="1200" baseline="0" dirty="0" smtClean="0">
                <a:solidFill>
                  <a:schemeClr val="tx1"/>
                </a:solidFill>
                <a:latin typeface="+mn-lt"/>
                <a:ea typeface="+mn-ea"/>
                <a:cs typeface="+mn-cs"/>
              </a:rPr>
              <a:t> average bias of </a:t>
            </a:r>
            <a:r>
              <a:rPr lang="en-US" sz="1200" kern="1200" dirty="0" smtClean="0">
                <a:solidFill>
                  <a:schemeClr val="tx1"/>
                </a:solidFill>
                <a:latin typeface="+mn-lt"/>
                <a:ea typeface="+mn-ea"/>
                <a:cs typeface="+mn-cs"/>
              </a:rPr>
              <a:t>0.53, and std</a:t>
            </a:r>
            <a:r>
              <a:rPr lang="en-US" sz="1200" kern="1200" baseline="0" dirty="0" smtClean="0">
                <a:solidFill>
                  <a:schemeClr val="tx1"/>
                </a:solidFill>
                <a:latin typeface="+mn-lt"/>
                <a:ea typeface="+mn-ea"/>
                <a:cs typeface="+mn-cs"/>
              </a:rPr>
              <a:t> of </a:t>
            </a:r>
            <a:r>
              <a:rPr lang="en-US" sz="1200" kern="1200" dirty="0" smtClean="0">
                <a:solidFill>
                  <a:schemeClr val="tx1"/>
                </a:solidFill>
                <a:latin typeface="+mn-lt"/>
                <a:ea typeface="+mn-ea"/>
                <a:cs typeface="+mn-cs"/>
              </a:rPr>
              <a:t>1.03.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4) It also demonstrate </a:t>
            </a:r>
            <a:r>
              <a:rPr lang="en-US" sz="1200" b="1" kern="1200" dirty="0" smtClean="0">
                <a:solidFill>
                  <a:schemeClr val="tx1"/>
                </a:solidFill>
                <a:latin typeface="+mn-lt"/>
                <a:ea typeface="+mn-ea"/>
                <a:cs typeface="+mn-cs"/>
              </a:rPr>
              <a:t>a regional difference and day/night difference</a:t>
            </a:r>
            <a:r>
              <a:rPr lang="en-US" sz="1200" kern="1200" dirty="0" smtClean="0">
                <a:solidFill>
                  <a:schemeClr val="tx1"/>
                </a:solidFill>
                <a:latin typeface="+mn-lt"/>
                <a:ea typeface="+mn-ea"/>
                <a:cs typeface="+mn-cs"/>
              </a:rPr>
              <a:t>:  </a:t>
            </a:r>
            <a:r>
              <a:rPr lang="en-US" sz="1200" b="1" kern="1200" dirty="0" smtClean="0">
                <a:solidFill>
                  <a:srgbClr val="002060"/>
                </a:solidFill>
                <a:latin typeface="+mn-lt"/>
                <a:ea typeface="+mn-ea"/>
                <a:cs typeface="+mn-cs"/>
              </a:rPr>
              <a:t>the best agreement is found  over Greenland</a:t>
            </a:r>
            <a:r>
              <a:rPr lang="en-US" sz="1200" kern="1200" dirty="0" smtClean="0">
                <a:solidFill>
                  <a:schemeClr val="tx1"/>
                </a:solidFill>
                <a:latin typeface="+mn-lt"/>
                <a:ea typeface="+mn-ea"/>
                <a:cs typeface="+mn-cs"/>
              </a:rPr>
              <a:t> with a bias of  0.08 and STD  of 0.55;  a smaller bias and a larger STD is found at daytime compared to that at nighttime.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5) The </a:t>
            </a:r>
            <a:r>
              <a:rPr lang="en-US" sz="1200" b="1" kern="1200" dirty="0" smtClean="0">
                <a:solidFill>
                  <a:schemeClr val="tx1"/>
                </a:solidFill>
                <a:latin typeface="+mn-lt"/>
                <a:ea typeface="+mn-ea"/>
                <a:cs typeface="+mn-cs"/>
              </a:rPr>
              <a:t>performance over surface type </a:t>
            </a:r>
            <a:r>
              <a:rPr lang="en-US" sz="1200" b="0" kern="1200" dirty="0" smtClean="0">
                <a:solidFill>
                  <a:schemeClr val="tx1"/>
                </a:solidFill>
                <a:latin typeface="+mn-lt"/>
                <a:ea typeface="+mn-ea"/>
                <a:cs typeface="+mn-cs"/>
              </a:rPr>
              <a:t>and temperature range </a:t>
            </a:r>
            <a:r>
              <a:rPr lang="en-US" sz="1200" kern="1200" dirty="0" smtClean="0">
                <a:solidFill>
                  <a:schemeClr val="tx1"/>
                </a:solidFill>
                <a:latin typeface="+mn-lt"/>
                <a:ea typeface="+mn-ea"/>
                <a:cs typeface="+mn-cs"/>
              </a:rPr>
              <a:t>is also analyzed.  VIIRS LST agrees better with radiance calculated LST over evergreen needle leaf forest, Broadleaf Forests, Permanent Wetlands, Urban Built-Up, Croplands/Natural Vegetation </a:t>
            </a:r>
            <a:r>
              <a:rPr lang="en-US" sz="1200" kern="1200" dirty="0" err="1" smtClean="0">
                <a:solidFill>
                  <a:schemeClr val="tx1"/>
                </a:solidFill>
                <a:latin typeface="+mn-lt"/>
                <a:ea typeface="+mn-ea"/>
                <a:cs typeface="+mn-cs"/>
              </a:rPr>
              <a:t>Mosiacs</a:t>
            </a:r>
            <a:r>
              <a:rPr lang="en-US" sz="1200" kern="1200" dirty="0" smtClean="0">
                <a:solidFill>
                  <a:schemeClr val="tx1"/>
                </a:solidFill>
                <a:latin typeface="+mn-lt"/>
                <a:ea typeface="+mn-ea"/>
                <a:cs typeface="+mn-cs"/>
              </a:rPr>
              <a:t> and snow/ice surface. Relatively large difference is found over arid and semi-arid surface types such as closed </a:t>
            </a:r>
            <a:r>
              <a:rPr lang="en-US" sz="1200" kern="1200" dirty="0" err="1" smtClean="0">
                <a:solidFill>
                  <a:schemeClr val="tx1"/>
                </a:solidFill>
                <a:latin typeface="+mn-lt"/>
                <a:ea typeface="+mn-ea"/>
                <a:cs typeface="+mn-cs"/>
              </a:rPr>
              <a:t>shrubland</a:t>
            </a:r>
            <a:r>
              <a:rPr lang="en-US" sz="1200" kern="1200" dirty="0" smtClean="0">
                <a:solidFill>
                  <a:schemeClr val="tx1"/>
                </a:solidFill>
                <a:latin typeface="+mn-lt"/>
                <a:ea typeface="+mn-ea"/>
                <a:cs typeface="+mn-cs"/>
              </a:rPr>
              <a:t>, open </a:t>
            </a:r>
            <a:r>
              <a:rPr lang="en-US" sz="1200" kern="1200" dirty="0" err="1" smtClean="0">
                <a:solidFill>
                  <a:schemeClr val="tx1"/>
                </a:solidFill>
                <a:latin typeface="+mn-lt"/>
                <a:ea typeface="+mn-ea"/>
                <a:cs typeface="+mn-cs"/>
              </a:rPr>
              <a:t>shrubland</a:t>
            </a:r>
            <a:r>
              <a:rPr lang="en-US" sz="1200" kern="1200" dirty="0" smtClean="0">
                <a:solidFill>
                  <a:schemeClr val="tx1"/>
                </a:solidFill>
                <a:latin typeface="+mn-lt"/>
                <a:ea typeface="+mn-ea"/>
                <a:cs typeface="+mn-cs"/>
              </a:rPr>
              <a:t> and barren surface.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6) Regarding the </a:t>
            </a:r>
            <a:r>
              <a:rPr lang="en-US" sz="1200" b="1" kern="1200" dirty="0" smtClean="0">
                <a:solidFill>
                  <a:schemeClr val="tx1"/>
                </a:solidFill>
                <a:latin typeface="+mn-lt"/>
                <a:ea typeface="+mn-ea"/>
                <a:cs typeface="+mn-cs"/>
              </a:rPr>
              <a:t>performance over temperature range</a:t>
            </a:r>
            <a:r>
              <a:rPr lang="en-US" sz="1200" kern="1200" dirty="0" smtClean="0">
                <a:solidFill>
                  <a:schemeClr val="tx1"/>
                </a:solidFill>
                <a:latin typeface="+mn-lt"/>
                <a:ea typeface="+mn-ea"/>
                <a:cs typeface="+mn-cs"/>
              </a:rPr>
              <a:t>, it is found that generally it agrees better at lower temperature end and the discrepancies increase with temperature particularly after 280K, reaching 1.3 for RMSE  and after 320K, reaching 1.28 for RMSE.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cross comparison results between VIIRS and MODIS LST at granule level. </a:t>
            </a:r>
          </a:p>
          <a:p>
            <a:r>
              <a:rPr lang="en-US" baseline="0" dirty="0" smtClean="0"/>
              <a:t>1) </a:t>
            </a:r>
            <a:r>
              <a:rPr lang="en-US" b="1" baseline="0" dirty="0" smtClean="0"/>
              <a:t>SNO service </a:t>
            </a:r>
            <a:r>
              <a:rPr lang="en-US" baseline="0" dirty="0" smtClean="0"/>
              <a:t>is used in this analysis. Over 100 scenes are included covering the polar area, low latitude area and US area.</a:t>
            </a:r>
          </a:p>
          <a:p>
            <a:r>
              <a:rPr lang="en-US" baseline="0" dirty="0" smtClean="0"/>
              <a:t>Both LST are quality controlled. </a:t>
            </a:r>
          </a:p>
          <a:p>
            <a:r>
              <a:rPr lang="en-US" baseline="0" dirty="0" smtClean="0"/>
              <a:t>2) The difference is within our expectation as it is affected by sensor difference, time difference, viewing angle difference and quality control procedures.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cross comparison results between VIIRS and SEVIRI LST over </a:t>
            </a:r>
            <a:r>
              <a:rPr lang="en-US" dirty="0" smtClean="0"/>
              <a:t>Iberian Peninsula</a:t>
            </a:r>
            <a:r>
              <a:rPr lang="en-US" baseline="0" dirty="0" smtClean="0"/>
              <a:t>. </a:t>
            </a:r>
          </a:p>
          <a:p>
            <a:endParaRPr lang="en-US" baseline="0" dirty="0" smtClean="0"/>
          </a:p>
          <a:p>
            <a:r>
              <a:rPr lang="en-US" baseline="0" dirty="0" smtClean="0"/>
              <a:t>It shows that both LST are very close at nighttime, for daytime SEVIRI LST is warmer than VIIRS LST.</a:t>
            </a:r>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Surface type </a:t>
            </a:r>
            <a:r>
              <a:rPr lang="en-US" sz="1200" dirty="0" smtClean="0"/>
              <a:t>input demonstrates a strong impact on LST quality  using the real orbit data. The impact varies over surface type and day/night conditions.  The misclassification from open shrub land could cause 3K error in LST, which is even beyond the accuracy requirement.  The impact will increase if surface type becomes a yearly product</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input from Leslie</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42950" lvl="2" indent="-342900">
              <a:buFont typeface="Arial" pitchFamily="34" charset="0"/>
              <a:buChar char="–"/>
            </a:pPr>
            <a:r>
              <a:rPr lang="en-US" sz="1800" dirty="0" smtClean="0"/>
              <a:t>To account for the emissivity change within a surface type, emissivity explicit algorithm is recommended for the further improvement. Multiple emissivity explicit algorithms in literature are chosen in our test pool and preliminary test results are presented.  More tests are necessary to finally determine which algorithm to use for JPSS future series. </a:t>
            </a:r>
          </a:p>
          <a:p>
            <a:pPr marL="742950" lvl="2" indent="-342900">
              <a:buFont typeface="Arial" pitchFamily="34" charset="0"/>
              <a:buChar char="–"/>
            </a:pPr>
            <a:r>
              <a:rPr lang="en-US" sz="1800" dirty="0" smtClean="0"/>
              <a:t>Emissivity does not exist for current VIIRS data. Though there are several backups such as MODIS, Wisconsin emissivity database, Aster emissivity etc, some issues like latency, resolution etc make operational use difficult. </a:t>
            </a:r>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the input error is acceptable from the simulation data analysis, the real data computation shows significant larger </a:t>
            </a:r>
            <a:r>
              <a:rPr lang="en-US" dirty="0" err="1" smtClean="0"/>
              <a:t>imapct</a:t>
            </a:r>
            <a:r>
              <a:rPr lang="en-US" dirty="0" smtClean="0"/>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input from Leslie</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the theoretical analysis of the impact</a:t>
            </a:r>
            <a:r>
              <a:rPr lang="en-US" baseline="0" dirty="0" smtClean="0"/>
              <a:t> of surface type accuracy on LST quality based on simulation data.</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night time</a:t>
            </a:r>
            <a:r>
              <a:rPr lang="en-US" baseline="0" dirty="0" smtClean="0"/>
              <a:t> number is big?</a:t>
            </a:r>
          </a:p>
          <a:p>
            <a:r>
              <a:rPr lang="en-US" baseline="0" dirty="0" err="1" smtClean="0"/>
              <a:t>Yuling</a:t>
            </a:r>
            <a:r>
              <a:rPr lang="en-US" baseline="0" dirty="0" smtClean="0"/>
              <a:t>: </a:t>
            </a:r>
            <a:r>
              <a:rPr lang="en-US" dirty="0" smtClean="0"/>
              <a:t>I saw the </a:t>
            </a:r>
            <a:r>
              <a:rPr lang="en-US" dirty="0" err="1" smtClean="0"/>
              <a:t>question"why</a:t>
            </a:r>
            <a:r>
              <a:rPr lang="en-US" dirty="0" smtClean="0"/>
              <a:t> nighttime uncertainty is larger than daytime". I actually have the same question.</a:t>
            </a:r>
            <a:br>
              <a:rPr lang="en-US" dirty="0" smtClean="0"/>
            </a:br>
            <a:r>
              <a:rPr lang="en-US" dirty="0" smtClean="0"/>
              <a:t>The reason I think is the data selection form the emissivity pair for each IGBP type. The same pair is used for both day and night, which might cause over/under estimation of uncertainty.</a:t>
            </a:r>
            <a:br>
              <a:rPr lang="en-US" dirty="0" smtClean="0"/>
            </a:br>
            <a:r>
              <a:rPr lang="en-US" dirty="0" smtClean="0"/>
              <a:t>But we need to do some test to verify my thought.</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the input error is acceptable from the simulation data analysis, the real data computation shows significant larger </a:t>
            </a:r>
            <a:r>
              <a:rPr lang="en-US" dirty="0" err="1" smtClean="0"/>
              <a:t>imapct</a:t>
            </a:r>
            <a:r>
              <a:rPr lang="en-US" dirty="0" smtClean="0"/>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slide shows the validation against ground LST measurement from SURFRAD.   Seven sites are included and the time span is from Feb. 2012 to Aug.2014. </a:t>
            </a:r>
          </a:p>
          <a:p>
            <a:pPr marL="228600" indent="-228600">
              <a:buAutoNum type="arabicParenR"/>
            </a:pPr>
            <a:r>
              <a:rPr lang="en-US" dirty="0" smtClean="0"/>
              <a:t>the overall results </a:t>
            </a:r>
            <a:r>
              <a:rPr lang="en-US" baseline="0" dirty="0" smtClean="0"/>
              <a:t>under </a:t>
            </a:r>
            <a:r>
              <a:rPr lang="en-US" b="1" baseline="0" dirty="0" smtClean="0">
                <a:solidFill>
                  <a:srgbClr val="002060"/>
                </a:solidFill>
              </a:rPr>
              <a:t>cloud</a:t>
            </a:r>
            <a:r>
              <a:rPr lang="en-US" baseline="0" dirty="0" smtClean="0"/>
              <a:t> </a:t>
            </a:r>
            <a:r>
              <a:rPr lang="en-US" b="1" baseline="0" dirty="0" smtClean="0">
                <a:solidFill>
                  <a:srgbClr val="002060"/>
                </a:solidFill>
              </a:rPr>
              <a:t>clear condition </a:t>
            </a:r>
            <a:r>
              <a:rPr lang="en-US" baseline="0" dirty="0" smtClean="0"/>
              <a:t>for all angle measurements and the s</a:t>
            </a:r>
            <a:r>
              <a:rPr lang="en-US" dirty="0" smtClean="0"/>
              <a:t>patial </a:t>
            </a:r>
            <a:r>
              <a:rPr lang="en-US" dirty="0" err="1" smtClean="0"/>
              <a:t>stddev</a:t>
            </a:r>
            <a:r>
              <a:rPr lang="en-US" dirty="0" smtClean="0"/>
              <a:t> of the 3*3 pixel &lt; 1.5 K to avoid possible undetected clouds</a:t>
            </a:r>
            <a:r>
              <a:rPr lang="en-US" baseline="0" dirty="0" smtClean="0"/>
              <a:t>. </a:t>
            </a:r>
          </a:p>
          <a:p>
            <a:pPr marL="228600" indent="-228600">
              <a:buAutoNum type="arabicParenR"/>
            </a:pPr>
            <a:r>
              <a:rPr lang="en-US" baseline="0" dirty="0" smtClean="0"/>
              <a:t>The right top figure shows the results for high quality data only. As shown in the figure, overall bias is -0.37 and std is 2.35, marginally meet the requirement. Note the matchups with large discrepancies, which shows a much lower LST retrieval compared to ground LST, is suspiciously cloud contaminated. </a:t>
            </a:r>
          </a:p>
          <a:p>
            <a:pPr marL="228600" indent="-228600">
              <a:buAutoNum type="arabicParenR"/>
            </a:pPr>
            <a:r>
              <a:rPr lang="en-US" baseline="0" dirty="0" smtClean="0"/>
              <a:t>Left bottom shows the long term monitoring of the LST quality. An obvious diurnal and seasonal LST change is observed. </a:t>
            </a:r>
          </a:p>
          <a:p>
            <a:pPr marL="228600" indent="-228600">
              <a:buAutoNum type="arabicParenR"/>
            </a:pPr>
            <a:r>
              <a:rPr lang="en-US" baseline="0" dirty="0" smtClean="0"/>
              <a:t>Up-table: LST quality is found with significant seasonal feature, a better agreement in fall and winter compared to that in Spring and Summer. </a:t>
            </a:r>
          </a:p>
          <a:p>
            <a:pPr marL="228600" indent="-228600">
              <a:buAutoNum type="arabicParenR"/>
            </a:pPr>
            <a:r>
              <a:rPr lang="en-US" baseline="0" dirty="0" smtClean="0"/>
              <a:t>Bottom-table:  the quality varies over surface type and day/night conditions. Note that over IGBP 15, snow/ice surface, only daytime snow is available , nighttime snow is recently implemented from the DR. . Also note that the large discrepancies are all over snow/ice surface, suggesting that cloud masking </a:t>
            </a:r>
            <a:r>
              <a:rPr lang="en-US" i="1" dirty="0" smtClean="0"/>
              <a:t> over snow</a:t>
            </a:r>
            <a:r>
              <a:rPr lang="en-US" dirty="0" smtClean="0"/>
              <a:t> and </a:t>
            </a:r>
            <a:r>
              <a:rPr lang="en-US" i="1" dirty="0" smtClean="0"/>
              <a:t>ice surfaces</a:t>
            </a:r>
            <a:r>
              <a:rPr lang="en-US" dirty="0" smtClean="0"/>
              <a:t> is still problematic and has a significant impact on the retrieval </a:t>
            </a:r>
            <a:r>
              <a:rPr lang="en-US" i="1" dirty="0" smtClean="0"/>
              <a:t>quality</a:t>
            </a:r>
            <a:r>
              <a:rPr lang="en-US" dirty="0" smtClean="0"/>
              <a:t> of LST.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7EAFE078-8DBE-44B4-B0F7-8369745C9B02}" type="datetime1">
              <a:rPr lang="en-US" smtClean="0"/>
              <a:pPr/>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28B3A4-043B-4656-B7DF-A3CAED7F4CE8}" type="datetime1">
              <a:rPr lang="en-US" smtClean="0"/>
              <a:pPr/>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3CB4C0F-378C-4829-93DB-C7BF784B8700}" type="datetime1">
              <a:rPr lang="en-US" smtClean="0"/>
              <a:pPr/>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22E9428-9CDB-42B5-9926-F84AC94ED693}" type="datetime1">
              <a:rPr lang="en-US" smtClean="0"/>
              <a:pPr/>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13C7707A-D3FD-43CB-86CC-5480991F4401}" type="datetime1">
              <a:rPr lang="en-US" smtClean="0"/>
              <a:pPr/>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5D98092-5A14-4233-8941-C7F7DA0AAB18}" type="datetime1">
              <a:rPr lang="en-US" smtClean="0"/>
              <a:pPr/>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2AAD0864-4E34-4271-8E96-D0C5563C69CB}" type="datetime1">
              <a:rPr lang="en-US" smtClean="0"/>
              <a:pPr/>
              <a:t>12/10/2014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40BD8F8D-C206-423C-AC53-94FC049C1DC1}" type="datetime1">
              <a:rPr lang="en-US" smtClean="0"/>
              <a:pPr/>
              <a:t>12/10/2014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2BF22-25D0-49DE-BCDC-661E2558E573}" type="datetime1">
              <a:rPr lang="en-US" smtClean="0"/>
              <a:pPr/>
              <a:t>12/10/2014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873C41E1-1C1F-448C-9313-2A32670A006D}" type="datetime1">
              <a:rPr lang="en-US" smtClean="0"/>
              <a:pPr/>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B20963E8-4D98-4734-A202-2DA2D7D45CAD}" type="datetime1">
              <a:rPr lang="en-US" smtClean="0"/>
              <a:pPr/>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E30AC-F3E7-42DF-A2E8-F605A386225B}" type="datetime1">
              <a:rPr lang="en-US" smtClean="0"/>
              <a:pPr/>
              <a:t>12/10/2014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989215" y="0"/>
            <a:ext cx="7240385"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tiff"/></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36F11-A39A-294D-A59D-6180D50ED29D}" type="slidenum">
              <a:rPr lang="en-US" smtClean="0"/>
              <a:pPr/>
              <a:t>1</a:t>
            </a:fld>
            <a:endParaRPr lang="en-US"/>
          </a:p>
        </p:txBody>
      </p:sp>
      <p:sp>
        <p:nvSpPr>
          <p:cNvPr id="5" name="Title 1"/>
          <p:cNvSpPr txBox="1">
            <a:spLocks/>
          </p:cNvSpPr>
          <p:nvPr/>
        </p:nvSpPr>
        <p:spPr>
          <a:xfrm>
            <a:off x="685800" y="2130425"/>
            <a:ext cx="7772400" cy="1470025"/>
          </a:xfrm>
          <a:prstGeom prst="rect">
            <a:avLst/>
          </a:prstGeom>
        </p:spPr>
        <p:txBody>
          <a:bodyPr vert="horz" lIns="91440" tIns="45720" rIns="91440" bIns="45720" rtlCol="0" anchor="ctr" anchorCtr="1">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mj-lt"/>
                <a:ea typeface="+mj-ea"/>
                <a:cs typeface="+mj-cs"/>
              </a:rPr>
              <a:t>Validated Stage 1 Science Maturity Review for JPSS LST </a:t>
            </a:r>
            <a:endParaRPr kumimoji="0" lang="en-US" sz="3600" b="0" i="0" u="none" strike="noStrike" kern="1200" cap="none" spc="0" normalizeH="0" baseline="0" noProof="0" dirty="0">
              <a:ln>
                <a:noFill/>
              </a:ln>
              <a:solidFill>
                <a:srgbClr val="002060"/>
              </a:solidFill>
              <a:effectLst/>
              <a:uLnTx/>
              <a:uFillTx/>
              <a:latin typeface="+mj-lt"/>
              <a:ea typeface="+mj-ea"/>
              <a:cs typeface="+mj-cs"/>
            </a:endParaRPr>
          </a:p>
        </p:txBody>
      </p:sp>
      <p:sp>
        <p:nvSpPr>
          <p:cNvPr id="6" name="Subtitle 2"/>
          <p:cNvSpPr txBox="1">
            <a:spLocks/>
          </p:cNvSpPr>
          <p:nvPr/>
        </p:nvSpPr>
        <p:spPr>
          <a:xfrm>
            <a:off x="1485900" y="3886199"/>
            <a:ext cx="6431974" cy="1990725"/>
          </a:xfrm>
          <a:prstGeom prst="rect">
            <a:avLst/>
          </a:prstGeom>
        </p:spPr>
        <p:txBody>
          <a:bodyPr vert="horz" lIns="91440" tIns="45720" rIns="91440" bIns="45720" rtlCol="0">
            <a:normAutofit fontScale="85000" lnSpcReduction="20000"/>
          </a:bodyPr>
          <a:lstStyle/>
          <a:p>
            <a:pPr marL="342900" indent="-342900" algn="ctr" defTabSz="914400">
              <a:spcBef>
                <a:spcPct val="20000"/>
              </a:spcBef>
            </a:pPr>
            <a:r>
              <a:rPr lang="en-US" sz="2800" dirty="0" smtClean="0">
                <a:solidFill>
                  <a:schemeClr val="bg1">
                    <a:lumMod val="50000"/>
                  </a:schemeClr>
                </a:solidFill>
              </a:rPr>
              <a:t>Presented by </a:t>
            </a:r>
            <a:r>
              <a:rPr lang="en-US" sz="2800" dirty="0" err="1" smtClean="0">
                <a:solidFill>
                  <a:schemeClr val="bg1">
                    <a:lumMod val="50000"/>
                  </a:schemeClr>
                </a:solidFill>
              </a:rPr>
              <a:t>Yunyue</a:t>
            </a:r>
            <a:r>
              <a:rPr lang="en-US" sz="2800" dirty="0" smtClean="0">
                <a:solidFill>
                  <a:schemeClr val="bg1">
                    <a:lumMod val="50000"/>
                  </a:schemeClr>
                </a:solidFill>
              </a:rPr>
              <a:t> Yu</a:t>
            </a:r>
          </a:p>
          <a:p>
            <a:pPr marL="342900" indent="-342900" algn="ctr" defTabSz="914400">
              <a:spcBef>
                <a:spcPct val="20000"/>
              </a:spcBef>
            </a:pPr>
            <a:r>
              <a:rPr lang="en-US" sz="2800" dirty="0" smtClean="0">
                <a:solidFill>
                  <a:schemeClr val="bg1">
                    <a:lumMod val="50000"/>
                  </a:schemeClr>
                </a:solidFill>
              </a:rPr>
              <a:t>Contributors</a:t>
            </a:r>
          </a:p>
          <a:p>
            <a:pPr marL="342900" indent="-342900" algn="ctr" defTabSz="914400">
              <a:spcBef>
                <a:spcPct val="20000"/>
              </a:spcBef>
            </a:pPr>
            <a:r>
              <a:rPr lang="en-US" sz="2800" dirty="0" err="1" smtClean="0">
                <a:solidFill>
                  <a:schemeClr val="bg1">
                    <a:lumMod val="50000"/>
                  </a:schemeClr>
                </a:solidFill>
              </a:rPr>
              <a:t>Yuling</a:t>
            </a:r>
            <a:r>
              <a:rPr lang="en-US" sz="2800" dirty="0" smtClean="0">
                <a:solidFill>
                  <a:schemeClr val="bg1">
                    <a:lumMod val="50000"/>
                  </a:schemeClr>
                </a:solidFill>
              </a:rPr>
              <a:t> Liu, </a:t>
            </a:r>
            <a:r>
              <a:rPr lang="en-US" sz="2800" dirty="0" err="1" smtClean="0">
                <a:solidFill>
                  <a:schemeClr val="bg1">
                    <a:lumMod val="50000"/>
                  </a:schemeClr>
                </a:solidFill>
              </a:rPr>
              <a:t>Peng</a:t>
            </a:r>
            <a:r>
              <a:rPr lang="en-US" sz="2800" dirty="0" smtClean="0">
                <a:solidFill>
                  <a:schemeClr val="bg1">
                    <a:lumMod val="50000"/>
                  </a:schemeClr>
                </a:solidFill>
              </a:rPr>
              <a:t> Yu, </a:t>
            </a:r>
            <a:r>
              <a:rPr lang="en-US" sz="2800" dirty="0" err="1" smtClean="0">
                <a:solidFill>
                  <a:schemeClr val="bg1">
                    <a:lumMod val="50000"/>
                  </a:schemeClr>
                </a:solidFill>
              </a:rPr>
              <a:t>Zhuo</a:t>
            </a:r>
            <a:r>
              <a:rPr lang="en-US" sz="2800" dirty="0" smtClean="0">
                <a:solidFill>
                  <a:schemeClr val="bg1">
                    <a:lumMod val="50000"/>
                  </a:schemeClr>
                </a:solidFill>
              </a:rPr>
              <a:t> Wang, Leslie </a:t>
            </a:r>
            <a:r>
              <a:rPr lang="en-US" sz="2800" dirty="0" err="1" smtClean="0">
                <a:solidFill>
                  <a:schemeClr val="bg1">
                    <a:lumMod val="50000"/>
                  </a:schemeClr>
                </a:solidFill>
              </a:rPr>
              <a:t>Belsma</a:t>
            </a:r>
            <a:endParaRPr lang="en-US" sz="2800" dirty="0" smtClean="0">
              <a:solidFill>
                <a:schemeClr val="bg1">
                  <a:lumMod val="50000"/>
                </a:schemeClr>
              </a:solidFill>
            </a:endParaRPr>
          </a:p>
          <a:p>
            <a:pPr marL="342900" indent="-342900" algn="ctr" defTabSz="914400">
              <a:spcBef>
                <a:spcPct val="20000"/>
              </a:spcBef>
            </a:pPr>
            <a:endParaRPr lang="en-US" sz="2800" dirty="0" smtClean="0">
              <a:solidFill>
                <a:schemeClr val="bg1">
                  <a:lumMod val="50000"/>
                </a:schemeClr>
              </a:solidFill>
            </a:endParaRPr>
          </a:p>
          <a:p>
            <a:pPr marL="342900" marR="0" lvl="0" indent="-342900" algn="ctr" defTabSz="914400" rtl="0" eaLnBrk="1" fontAlgn="auto" latinLnBrk="0" hangingPunct="1">
              <a:lnSpc>
                <a:spcPct val="100000"/>
              </a:lnSpc>
              <a:spcBef>
                <a:spcPct val="20000"/>
              </a:spcBef>
              <a:spcAft>
                <a:spcPts val="0"/>
              </a:spcAft>
              <a:buClrTx/>
              <a:buSzTx/>
              <a:tabLst/>
              <a:defRPr/>
            </a:pPr>
            <a:r>
              <a:rPr lang="en-US" sz="2600" dirty="0" smtClean="0">
                <a:solidFill>
                  <a:schemeClr val="bg1">
                    <a:lumMod val="50000"/>
                  </a:schemeClr>
                </a:solidFill>
              </a:rPr>
              <a:t>December 11</a:t>
            </a:r>
            <a:r>
              <a:rPr lang="en-US" sz="2600" baseline="30000" dirty="0" smtClean="0">
                <a:solidFill>
                  <a:schemeClr val="bg1">
                    <a:lumMod val="50000"/>
                  </a:schemeClr>
                </a:solidFill>
              </a:rPr>
              <a:t>th</a:t>
            </a:r>
            <a:r>
              <a:rPr lang="en-US" sz="2600" dirty="0" smtClean="0">
                <a:solidFill>
                  <a:schemeClr val="bg1">
                    <a:lumMod val="50000"/>
                  </a:schemeClr>
                </a:solidFill>
              </a:rPr>
              <a:t>,  </a:t>
            </a:r>
            <a:r>
              <a:rPr lang="en-US" sz="2600" dirty="0" smtClean="0">
                <a:solidFill>
                  <a:schemeClr val="bg1">
                    <a:lumMod val="50000"/>
                  </a:schemeClr>
                </a:solidFill>
              </a:rPr>
              <a:t>2014</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ST input error (1/2)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10</a:t>
            </a:fld>
            <a:endParaRPr lang="en-US" dirty="0"/>
          </a:p>
        </p:txBody>
      </p:sp>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764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983982" y="1024931"/>
            <a:ext cx="1929284" cy="613863"/>
          </a:xfrm>
          <a:prstGeom prst="rect">
            <a:avLst/>
          </a:prstGeom>
          <a:noFill/>
        </p:spPr>
      </p:pic>
      <p:sp>
        <p:nvSpPr>
          <p:cNvPr id="276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7651"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244862" y="984737"/>
            <a:ext cx="1346479" cy="607785"/>
          </a:xfrm>
          <a:prstGeom prst="rect">
            <a:avLst/>
          </a:prstGeom>
          <a:noFill/>
        </p:spPr>
      </p:pic>
      <p:pic>
        <p:nvPicPr>
          <p:cNvPr id="22" name="Picture 21" descr="C:\Users\yliu\Documents\JPSS\VaidatedOneMaterial\uncertaintyAnalysis\impact of surface type accuracy on LST.png"/>
          <p:cNvPicPr/>
          <p:nvPr/>
        </p:nvPicPr>
        <p:blipFill>
          <a:blip r:embed="rId5" cstate="print"/>
          <a:srcRect/>
          <a:stretch>
            <a:fillRect/>
          </a:stretch>
        </p:blipFill>
        <p:spPr bwMode="auto">
          <a:xfrm>
            <a:off x="0" y="948125"/>
            <a:ext cx="4501662" cy="3885132"/>
          </a:xfrm>
          <a:prstGeom prst="rect">
            <a:avLst/>
          </a:prstGeom>
          <a:noFill/>
          <a:ln w="9525">
            <a:noFill/>
            <a:miter lim="800000"/>
            <a:headEnd/>
            <a:tailEnd/>
          </a:ln>
        </p:spPr>
      </p:pic>
      <p:sp>
        <p:nvSpPr>
          <p:cNvPr id="23" name="TextBox 22"/>
          <p:cNvSpPr txBox="1"/>
          <p:nvPr/>
        </p:nvSpPr>
        <p:spPr>
          <a:xfrm>
            <a:off x="432079" y="4913644"/>
            <a:ext cx="4029389" cy="307777"/>
          </a:xfrm>
          <a:prstGeom prst="rect">
            <a:avLst/>
          </a:prstGeom>
          <a:noFill/>
        </p:spPr>
        <p:txBody>
          <a:bodyPr wrap="square" rtlCol="0">
            <a:spAutoFit/>
          </a:bodyPr>
          <a:lstStyle/>
          <a:p>
            <a:pPr algn="ctr"/>
            <a:r>
              <a:rPr lang="en-US" sz="1400" dirty="0" smtClean="0"/>
              <a:t>Impact on LST </a:t>
            </a:r>
            <a:r>
              <a:rPr lang="en-US" sz="1400" b="1" dirty="0" smtClean="0">
                <a:solidFill>
                  <a:srgbClr val="1D05CB"/>
                </a:solidFill>
              </a:rPr>
              <a:t>(using simulation database</a:t>
            </a:r>
            <a:r>
              <a:rPr lang="en-US" sz="1400" dirty="0" smtClean="0"/>
              <a:t>)</a:t>
            </a:r>
            <a:endParaRPr lang="en-US" sz="1400" dirty="0"/>
          </a:p>
        </p:txBody>
      </p:sp>
      <p:graphicFrame>
        <p:nvGraphicFramePr>
          <p:cNvPr id="28" name="Table 27"/>
          <p:cNvGraphicFramePr>
            <a:graphicFrameLocks noGrp="1"/>
          </p:cNvGraphicFramePr>
          <p:nvPr/>
        </p:nvGraphicFramePr>
        <p:xfrm>
          <a:off x="446567" y="5390184"/>
          <a:ext cx="3027358" cy="1219200"/>
        </p:xfrm>
        <a:graphic>
          <a:graphicData uri="http://schemas.openxmlformats.org/drawingml/2006/table">
            <a:tbl>
              <a:tblPr firstRow="1" bandRow="1">
                <a:tableStyleId>{5C22544A-7EE6-4342-B048-85BDC9FD1C3A}</a:tableStyleId>
              </a:tblPr>
              <a:tblGrid>
                <a:gridCol w="1513679"/>
                <a:gridCol w="1513679"/>
              </a:tblGrid>
              <a:tr h="0">
                <a:tc>
                  <a:txBody>
                    <a:bodyPr/>
                    <a:lstStyle/>
                    <a:p>
                      <a:r>
                        <a:rPr lang="en-US" sz="1400" dirty="0" smtClean="0"/>
                        <a:t>Overall</a:t>
                      </a:r>
                      <a:r>
                        <a:rPr lang="en-US" sz="1400" baseline="0" dirty="0" smtClean="0"/>
                        <a:t> Statistics</a:t>
                      </a:r>
                      <a:endParaRPr lang="en-US" sz="1400" dirty="0"/>
                    </a:p>
                  </a:txBody>
                  <a:tcPr/>
                </a:tc>
                <a:tc>
                  <a:txBody>
                    <a:bodyPr/>
                    <a:lstStyle/>
                    <a:p>
                      <a:r>
                        <a:rPr lang="en-US" sz="1400" dirty="0" smtClean="0"/>
                        <a:t>Impact on LST</a:t>
                      </a:r>
                      <a:endParaRPr lang="en-US" sz="1400" dirty="0"/>
                    </a:p>
                  </a:txBody>
                  <a:tcPr/>
                </a:tc>
              </a:tr>
              <a:tr h="257668">
                <a:tc>
                  <a:txBody>
                    <a:bodyPr/>
                    <a:lstStyle/>
                    <a:p>
                      <a:r>
                        <a:rPr lang="en-US" sz="1400" dirty="0" smtClean="0"/>
                        <a:t>All-Day</a:t>
                      </a:r>
                      <a:endParaRPr lang="en-US" sz="1400" dirty="0"/>
                    </a:p>
                  </a:txBody>
                  <a:tcPr/>
                </a:tc>
                <a:tc>
                  <a:txBody>
                    <a:bodyPr/>
                    <a:lstStyle/>
                    <a:p>
                      <a:r>
                        <a:rPr lang="en-US" sz="1400" dirty="0" smtClean="0"/>
                        <a:t>0.61</a:t>
                      </a:r>
                      <a:endParaRPr lang="en-US" sz="1400" dirty="0"/>
                    </a:p>
                  </a:txBody>
                  <a:tcPr/>
                </a:tc>
              </a:tr>
              <a:tr h="257668">
                <a:tc>
                  <a:txBody>
                    <a:bodyPr/>
                    <a:lstStyle/>
                    <a:p>
                      <a:r>
                        <a:rPr lang="en-US" sz="1400" dirty="0" smtClean="0"/>
                        <a:t>All-Night</a:t>
                      </a:r>
                      <a:endParaRPr lang="en-US" sz="1400" dirty="0"/>
                    </a:p>
                  </a:txBody>
                  <a:tcPr/>
                </a:tc>
                <a:tc>
                  <a:txBody>
                    <a:bodyPr/>
                    <a:lstStyle/>
                    <a:p>
                      <a:r>
                        <a:rPr lang="en-US" sz="1400" dirty="0" smtClean="0"/>
                        <a:t>0.83</a:t>
                      </a:r>
                      <a:endParaRPr lang="en-US" sz="1400" dirty="0"/>
                    </a:p>
                  </a:txBody>
                  <a:tcPr/>
                </a:tc>
              </a:tr>
              <a:tr h="257668">
                <a:tc>
                  <a:txBody>
                    <a:bodyPr/>
                    <a:lstStyle/>
                    <a:p>
                      <a:r>
                        <a:rPr lang="en-US" sz="1400" dirty="0" smtClean="0"/>
                        <a:t>All</a:t>
                      </a:r>
                      <a:endParaRPr lang="en-US" sz="1400" dirty="0"/>
                    </a:p>
                  </a:txBody>
                  <a:tcPr/>
                </a:tc>
                <a:tc>
                  <a:txBody>
                    <a:bodyPr/>
                    <a:lstStyle/>
                    <a:p>
                      <a:r>
                        <a:rPr lang="en-US" sz="1400" dirty="0" smtClean="0"/>
                        <a:t>0.73</a:t>
                      </a:r>
                      <a:endParaRPr lang="en-US" sz="1400" dirty="0"/>
                    </a:p>
                  </a:txBody>
                  <a:tcPr/>
                </a:tc>
              </a:tr>
            </a:tbl>
          </a:graphicData>
        </a:graphic>
      </p:graphicFrame>
      <p:sp>
        <p:nvSpPr>
          <p:cNvPr id="2768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2"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4"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6" name="Rectangle 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8" name="Rectangle 4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9" name="Rectangle 41"/>
          <p:cNvSpPr>
            <a:spLocks noChangeArrowheads="1"/>
          </p:cNvSpPr>
          <p:nvPr/>
        </p:nvSpPr>
        <p:spPr bwMode="auto">
          <a:xfrm>
            <a:off x="0" y="171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t> </a:t>
            </a:r>
            <a:r>
              <a:rPr kumimoji="0" lang="en-US" altLang="zh-CN" sz="900" b="0" i="0" u="none" strike="noStrike" cap="none" normalizeH="0" baseline="0" smtClean="0">
                <a:ln>
                  <a:noFill/>
                </a:ln>
                <a:solidFill>
                  <a:schemeClr val="tx1"/>
                </a:solidFill>
                <a:effectLst/>
                <a:latin typeface="Arial" pitchFamily="34" charset="0"/>
                <a:cs typeface="Arial" pitchFamily="34" charset="0"/>
              </a:rPr>
              <a:t> </a:t>
            </a:r>
            <a:endParaRPr kumimoji="0" lang="en-US" altLang="zh-CN" sz="1800" b="0" i="0" u="none" strike="noStrike" cap="none" normalizeH="0" baseline="0" smtClean="0">
              <a:ln>
                <a:noFill/>
              </a:ln>
              <a:solidFill>
                <a:schemeClr val="tx1"/>
              </a:solidFill>
              <a:effectLst/>
              <a:latin typeface="Arial" pitchFamily="34" charset="0"/>
              <a:cs typeface="Arial" pitchFamily="34" charset="0"/>
            </a:endParaRPr>
          </a:p>
        </p:txBody>
      </p:sp>
      <p:sp>
        <p:nvSpPr>
          <p:cNvPr id="27691" name="Rectangle 4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9" name="Group 28"/>
          <p:cNvGrpSpPr/>
          <p:nvPr/>
        </p:nvGrpSpPr>
        <p:grpSpPr>
          <a:xfrm>
            <a:off x="4519276" y="4089679"/>
            <a:ext cx="4729607" cy="2375661"/>
            <a:chOff x="4850833" y="4469336"/>
            <a:chExt cx="4405920" cy="1988357"/>
          </a:xfrm>
        </p:grpSpPr>
        <p:sp>
          <p:nvSpPr>
            <p:cNvPr id="11" name="TextBox 10"/>
            <p:cNvSpPr txBox="1"/>
            <p:nvPr/>
          </p:nvSpPr>
          <p:spPr>
            <a:xfrm>
              <a:off x="5040354" y="6242249"/>
              <a:ext cx="4216399" cy="215444"/>
            </a:xfrm>
            <a:prstGeom prst="rect">
              <a:avLst/>
            </a:prstGeom>
            <a:noFill/>
          </p:spPr>
          <p:txBody>
            <a:bodyPr wrap="square" rtlCol="0">
              <a:spAutoFit/>
            </a:bodyPr>
            <a:lstStyle/>
            <a:p>
              <a:r>
                <a:rPr lang="en-US" sz="800" dirty="0" smtClean="0"/>
                <a:t>*Reference: Damien Sulla-</a:t>
              </a:r>
              <a:r>
                <a:rPr lang="en-US" sz="800" dirty="0" err="1" smtClean="0"/>
                <a:t>Menashe</a:t>
              </a:r>
              <a:r>
                <a:rPr lang="en-US" sz="800" dirty="0" smtClean="0"/>
                <a:t>, VIIRS ST V1 Quality Assessment April 02, 2014 EDR meeting </a:t>
              </a:r>
              <a:endParaRPr lang="en-US" sz="800" dirty="0"/>
            </a:p>
          </p:txBody>
        </p:sp>
        <p:pic>
          <p:nvPicPr>
            <p:cNvPr id="10" name="Picture 9"/>
            <p:cNvPicPr>
              <a:picLocks noChangeAspect="1"/>
            </p:cNvPicPr>
            <p:nvPr/>
          </p:nvPicPr>
          <p:blipFill>
            <a:blip r:embed="rId6" cstate="print"/>
            <a:stretch>
              <a:fillRect/>
            </a:stretch>
          </p:blipFill>
          <p:spPr>
            <a:xfrm>
              <a:off x="4850833" y="4469336"/>
              <a:ext cx="4233332" cy="1759858"/>
            </a:xfrm>
            <a:prstGeom prst="rect">
              <a:avLst/>
            </a:prstGeom>
          </p:spPr>
        </p:pic>
      </p:grpSp>
      <p:grpSp>
        <p:nvGrpSpPr>
          <p:cNvPr id="72" name="Group 71"/>
          <p:cNvGrpSpPr/>
          <p:nvPr/>
        </p:nvGrpSpPr>
        <p:grpSpPr>
          <a:xfrm>
            <a:off x="4511710" y="1798650"/>
            <a:ext cx="4516031" cy="2123658"/>
            <a:chOff x="4511710" y="1798650"/>
            <a:chExt cx="4516031" cy="2123658"/>
          </a:xfrm>
        </p:grpSpPr>
        <p:sp>
          <p:nvSpPr>
            <p:cNvPr id="56" name="TextBox 55"/>
            <p:cNvSpPr txBox="1"/>
            <p:nvPr/>
          </p:nvSpPr>
          <p:spPr>
            <a:xfrm>
              <a:off x="4682532" y="1798650"/>
              <a:ext cx="4345209" cy="2123658"/>
            </a:xfrm>
            <a:prstGeom prst="rect">
              <a:avLst/>
            </a:prstGeom>
            <a:noFill/>
          </p:spPr>
          <p:txBody>
            <a:bodyPr wrap="square" rtlCol="0">
              <a:spAutoFit/>
            </a:bodyPr>
            <a:lstStyle/>
            <a:p>
              <a:r>
                <a:rPr lang="en-US" sz="1200" dirty="0" smtClean="0"/>
                <a:t>is the probability of </a:t>
              </a:r>
              <a:r>
                <a:rPr lang="en-US" sz="1200" dirty="0" err="1" smtClean="0"/>
                <a:t>mis-classfication</a:t>
              </a:r>
              <a:r>
                <a:rPr lang="en-US" sz="1200" dirty="0" smtClean="0"/>
                <a:t> of surface type </a:t>
              </a:r>
              <a:r>
                <a:rPr lang="en-US" sz="1200" dirty="0" err="1" smtClean="0"/>
                <a:t>i</a:t>
              </a:r>
              <a:r>
                <a:rPr lang="en-US" sz="1200" dirty="0" smtClean="0"/>
                <a:t> (</a:t>
              </a:r>
              <a:r>
                <a:rPr lang="en-US" sz="1200" dirty="0" err="1" smtClean="0"/>
                <a:t>i</a:t>
              </a:r>
              <a:r>
                <a:rPr lang="en-US" sz="1200" dirty="0" smtClean="0"/>
                <a:t>=1,2…17) to be j (j=1,2…17)</a:t>
              </a:r>
            </a:p>
            <a:p>
              <a:r>
                <a:rPr lang="en-US" sz="1200" dirty="0" smtClean="0"/>
                <a:t> is the LST difference between LST calculated with the equation for surface type </a:t>
              </a:r>
              <a:r>
                <a:rPr lang="en-US" sz="1200" dirty="0" err="1" smtClean="0"/>
                <a:t>i</a:t>
              </a:r>
              <a:r>
                <a:rPr lang="en-US" sz="1200" dirty="0" smtClean="0"/>
                <a:t> and with  the equation for surface type j for each pixel with </a:t>
              </a:r>
              <a:r>
                <a:rPr lang="en-US" sz="1200" dirty="0" err="1" smtClean="0"/>
                <a:t>i</a:t>
              </a:r>
              <a:r>
                <a:rPr lang="en-US" sz="1200" dirty="0" smtClean="0"/>
                <a:t> surface type </a:t>
              </a:r>
            </a:p>
            <a:p>
              <a:r>
                <a:rPr lang="en-US" sz="1200" dirty="0" smtClean="0"/>
                <a:t> represents the error for each IGBP type </a:t>
              </a:r>
              <a:r>
                <a:rPr lang="en-US" sz="1200" dirty="0" err="1" smtClean="0"/>
                <a:t>i</a:t>
              </a:r>
              <a:r>
                <a:rPr lang="en-US" sz="1200" dirty="0" smtClean="0"/>
                <a:t> under either day or night      condition</a:t>
              </a:r>
            </a:p>
            <a:p>
              <a:r>
                <a:rPr lang="en-US" sz="1200" dirty="0" smtClean="0"/>
                <a:t>  represents the error for all IGBP types and all day/night conditions</a:t>
              </a:r>
            </a:p>
            <a:p>
              <a:r>
                <a:rPr lang="en-US" sz="1200" dirty="0" smtClean="0"/>
                <a:t>  represents the number of samples for surface type IGBP </a:t>
              </a:r>
              <a:r>
                <a:rPr lang="en-US" sz="1200" dirty="0" err="1" smtClean="0"/>
                <a:t>i</a:t>
              </a:r>
              <a:endParaRPr lang="en-US" sz="1200" dirty="0" smtClean="0"/>
            </a:p>
            <a:p>
              <a:r>
                <a:rPr lang="en-US" sz="1200" dirty="0" smtClean="0"/>
                <a:t>  represents the total number of samples for all cases</a:t>
              </a:r>
            </a:p>
            <a:p>
              <a:endParaRPr lang="en-US" sz="1200" dirty="0"/>
            </a:p>
          </p:txBody>
        </p:sp>
        <p:pic>
          <p:nvPicPr>
            <p:cNvPr id="27679" name="Picture 3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511710" y="1848892"/>
              <a:ext cx="171450" cy="209550"/>
            </a:xfrm>
            <a:prstGeom prst="rect">
              <a:avLst/>
            </a:prstGeom>
            <a:noFill/>
          </p:spPr>
        </p:pic>
        <p:pic>
          <p:nvPicPr>
            <p:cNvPr id="27681" name="Picture 33"/>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511710" y="2230731"/>
              <a:ext cx="133350" cy="190500"/>
            </a:xfrm>
            <a:prstGeom prst="rect">
              <a:avLst/>
            </a:prstGeom>
            <a:noFill/>
          </p:spPr>
        </p:pic>
        <p:pic>
          <p:nvPicPr>
            <p:cNvPr id="27683" name="Picture 35"/>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511710" y="2773342"/>
              <a:ext cx="161925" cy="180975"/>
            </a:xfrm>
            <a:prstGeom prst="rect">
              <a:avLst/>
            </a:prstGeom>
            <a:noFill/>
          </p:spPr>
        </p:pic>
        <p:pic>
          <p:nvPicPr>
            <p:cNvPr id="27685" name="Picture 37"/>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511710" y="3155179"/>
              <a:ext cx="219075" cy="200025"/>
            </a:xfrm>
            <a:prstGeom prst="rect">
              <a:avLst/>
            </a:prstGeom>
            <a:noFill/>
          </p:spPr>
        </p:pic>
        <p:pic>
          <p:nvPicPr>
            <p:cNvPr id="27687" name="Picture 39"/>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511710" y="3346097"/>
              <a:ext cx="123825" cy="171450"/>
            </a:xfrm>
            <a:prstGeom prst="rect">
              <a:avLst/>
            </a:prstGeom>
            <a:noFill/>
          </p:spPr>
        </p:pic>
        <p:pic>
          <p:nvPicPr>
            <p:cNvPr id="27690" name="Picture 42"/>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511710" y="3547064"/>
              <a:ext cx="304800" cy="171450"/>
            </a:xfrm>
            <a:prstGeom prst="rect">
              <a:avLst/>
            </a:prstGeom>
            <a:noFill/>
          </p:spPr>
        </p:pic>
      </p:grpSp>
      <p:sp>
        <p:nvSpPr>
          <p:cNvPr id="27692" name="Rectangle 44"/>
          <p:cNvSpPr>
            <a:spLocks noChangeArrowheads="1"/>
          </p:cNvSpPr>
          <p:nvPr/>
        </p:nvSpPr>
        <p:spPr bwMode="auto">
          <a:xfrm>
            <a:off x="0" y="171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t> r</a:t>
            </a:r>
            <a:r>
              <a:rPr kumimoji="0" lang="en-US" altLang="zh-CN" sz="900" b="0" i="0" u="none" strike="noStrike" cap="none" normalizeH="0" baseline="0" smtClean="0">
                <a:ln>
                  <a:noFill/>
                </a:ln>
                <a:solidFill>
                  <a:schemeClr val="tx1"/>
                </a:solidFill>
                <a:effectLst/>
                <a:latin typeface="Arial" pitchFamily="34" charset="0"/>
                <a:cs typeface="Arial" pitchFamily="34" charset="0"/>
              </a:rPr>
              <a:t> </a:t>
            </a:r>
            <a:endParaRPr kumimoji="0" lang="en-US" altLang="zh-CN"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Sensor Noise (1/2)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11</a:t>
            </a:fld>
            <a:endParaRPr lang="en-US"/>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3" name="Group 32"/>
          <p:cNvGrpSpPr/>
          <p:nvPr/>
        </p:nvGrpSpPr>
        <p:grpSpPr>
          <a:xfrm>
            <a:off x="1721306" y="1767462"/>
            <a:ext cx="4945044" cy="1900514"/>
            <a:chOff x="1848897" y="1055077"/>
            <a:chExt cx="4945044" cy="1900514"/>
          </a:xfrm>
        </p:grpSpPr>
        <p:sp>
          <p:nvSpPr>
            <p:cNvPr id="11" name="TextBox 10"/>
            <p:cNvSpPr txBox="1"/>
            <p:nvPr/>
          </p:nvSpPr>
          <p:spPr>
            <a:xfrm>
              <a:off x="1848897" y="1708219"/>
              <a:ext cx="714170" cy="338554"/>
            </a:xfrm>
            <a:prstGeom prst="rect">
              <a:avLst/>
            </a:prstGeom>
            <a:noFill/>
          </p:spPr>
          <p:txBody>
            <a:bodyPr wrap="none" rtlCol="0">
              <a:spAutoFit/>
            </a:bodyPr>
            <a:lstStyle/>
            <a:p>
              <a:r>
                <a:rPr lang="en-US" sz="1600" dirty="0" smtClean="0"/>
                <a:t>where</a:t>
              </a:r>
              <a:endParaRPr lang="en-US" sz="1600" dirty="0"/>
            </a:p>
          </p:txBody>
        </p:sp>
        <p:pic>
          <p:nvPicPr>
            <p:cNvPr id="2055" name="Picture 7"/>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044650" y="1055077"/>
              <a:ext cx="2800976" cy="351692"/>
            </a:xfrm>
            <a:prstGeom prst="rect">
              <a:avLst/>
            </a:prstGeom>
            <a:noFill/>
          </p:spPr>
        </p:pic>
        <p:pic>
          <p:nvPicPr>
            <p:cNvPr id="2057" name="Picture 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793441" y="1597686"/>
              <a:ext cx="4000500" cy="457200"/>
            </a:xfrm>
            <a:prstGeom prst="rect">
              <a:avLst/>
            </a:prstGeom>
            <a:noFill/>
          </p:spPr>
        </p:pic>
        <p:pic>
          <p:nvPicPr>
            <p:cNvPr id="2059" name="Picture 1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466681" y="2311110"/>
              <a:ext cx="1245996" cy="644481"/>
            </a:xfrm>
            <a:prstGeom prst="rect">
              <a:avLst/>
            </a:prstGeom>
            <a:noFill/>
          </p:spPr>
        </p:pic>
      </p:grpSp>
      <p:sp>
        <p:nvSpPr>
          <p:cNvPr id="20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6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6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7" name="Group 36"/>
          <p:cNvGrpSpPr/>
          <p:nvPr/>
        </p:nvGrpSpPr>
        <p:grpSpPr>
          <a:xfrm>
            <a:off x="53165" y="3761756"/>
            <a:ext cx="9051372" cy="2862322"/>
            <a:chOff x="91140" y="2736672"/>
            <a:chExt cx="7950776" cy="2862322"/>
          </a:xfrm>
        </p:grpSpPr>
        <p:sp>
          <p:nvSpPr>
            <p:cNvPr id="18" name="TextBox 17"/>
            <p:cNvSpPr txBox="1"/>
            <p:nvPr/>
          </p:nvSpPr>
          <p:spPr>
            <a:xfrm>
              <a:off x="1177135" y="2736672"/>
              <a:ext cx="6864781" cy="2862322"/>
            </a:xfrm>
            <a:prstGeom prst="rect">
              <a:avLst/>
            </a:prstGeom>
            <a:noFill/>
          </p:spPr>
          <p:txBody>
            <a:bodyPr wrap="square" rtlCol="0">
              <a:spAutoFit/>
            </a:bodyPr>
            <a:lstStyle/>
            <a:p>
              <a:r>
                <a:rPr lang="en-US" dirty="0" smtClean="0"/>
                <a:t> </a:t>
              </a:r>
              <a:r>
                <a:rPr lang="en-US" dirty="0" smtClean="0">
                  <a:solidFill>
                    <a:srgbClr val="002060"/>
                  </a:solidFill>
                </a:rPr>
                <a:t>represents the error caused by sensor noise from both BT11 and BT12 for each IGBP type I  under either day or night condition </a:t>
              </a:r>
              <a:r>
                <a:rPr lang="en-US" dirty="0" err="1" smtClean="0">
                  <a:solidFill>
                    <a:srgbClr val="002060"/>
                  </a:solidFill>
                </a:rPr>
                <a:t>i</a:t>
              </a:r>
              <a:r>
                <a:rPr lang="en-US" dirty="0" smtClean="0">
                  <a:solidFill>
                    <a:srgbClr val="002060"/>
                  </a:solidFill>
                </a:rPr>
                <a:t> (</a:t>
              </a:r>
              <a:r>
                <a:rPr lang="en-US" dirty="0" err="1" smtClean="0">
                  <a:solidFill>
                    <a:srgbClr val="002060"/>
                  </a:solidFill>
                </a:rPr>
                <a:t>i</a:t>
              </a:r>
              <a:r>
                <a:rPr lang="en-US" dirty="0" smtClean="0">
                  <a:solidFill>
                    <a:srgbClr val="002060"/>
                  </a:solidFill>
                </a:rPr>
                <a:t>=1,2…17) j(0:night,1:day)</a:t>
              </a:r>
            </a:p>
            <a:p>
              <a:r>
                <a:rPr lang="en-US" b="1" dirty="0" smtClean="0">
                  <a:solidFill>
                    <a:srgbClr val="002060"/>
                  </a:solidFill>
                </a:rPr>
                <a:t> </a:t>
              </a:r>
              <a:r>
                <a:rPr lang="en-US" dirty="0" smtClean="0">
                  <a:solidFill>
                    <a:srgbClr val="002060"/>
                  </a:solidFill>
                </a:rPr>
                <a:t>represents the error caused by sensor noise from BT11 </a:t>
              </a:r>
            </a:p>
            <a:p>
              <a:r>
                <a:rPr lang="en-US" dirty="0" smtClean="0">
                  <a:solidFill>
                    <a:srgbClr val="002060"/>
                  </a:solidFill>
                </a:rPr>
                <a:t> represents the error caused by sensor noise from BT12</a:t>
              </a:r>
            </a:p>
            <a:p>
              <a:r>
                <a:rPr lang="en-US" dirty="0" smtClean="0">
                  <a:solidFill>
                    <a:srgbClr val="FF0000"/>
                  </a:solidFill>
                </a:rPr>
                <a:t>              </a:t>
              </a:r>
              <a:r>
                <a:rPr lang="en-US" dirty="0" smtClean="0">
                  <a:solidFill>
                    <a:srgbClr val="002060"/>
                  </a:solidFill>
                </a:rPr>
                <a:t>represents noise requirements for emissive band at 11micron and 12micron, </a:t>
              </a:r>
              <a:r>
                <a:rPr lang="zh-CN" altLang="en-US" dirty="0" smtClean="0">
                  <a:solidFill>
                    <a:srgbClr val="002060"/>
                  </a:solidFill>
                </a:rPr>
                <a:t>  </a:t>
              </a:r>
              <a:r>
                <a:rPr lang="en-US" altLang="zh-CN" dirty="0" smtClean="0">
                  <a:solidFill>
                    <a:srgbClr val="002060"/>
                  </a:solidFill>
                </a:rPr>
                <a:t> </a:t>
              </a:r>
              <a:r>
                <a:rPr lang="en-US" dirty="0" smtClean="0">
                  <a:solidFill>
                    <a:srgbClr val="002060"/>
                  </a:solidFill>
                </a:rPr>
                <a:t>onboard the VIIRS, respectively </a:t>
              </a:r>
            </a:p>
            <a:p>
              <a:r>
                <a:rPr lang="en-US" dirty="0" smtClean="0">
                  <a:solidFill>
                    <a:srgbClr val="002060"/>
                  </a:solidFill>
                </a:rPr>
                <a:t> represents the overall error caused by sensor noise</a:t>
              </a:r>
            </a:p>
            <a:p>
              <a:r>
                <a:rPr lang="en-US" dirty="0" smtClean="0">
                  <a:solidFill>
                    <a:srgbClr val="002060"/>
                  </a:solidFill>
                </a:rPr>
                <a:t> represents the number of samples for surface type IGBP </a:t>
              </a:r>
              <a:r>
                <a:rPr lang="en-US" dirty="0" err="1" smtClean="0">
                  <a:solidFill>
                    <a:srgbClr val="002060"/>
                  </a:solidFill>
                </a:rPr>
                <a:t>i</a:t>
              </a:r>
              <a:endParaRPr lang="en-US" dirty="0" smtClean="0">
                <a:solidFill>
                  <a:srgbClr val="002060"/>
                </a:solidFill>
              </a:endParaRPr>
            </a:p>
            <a:p>
              <a:r>
                <a:rPr lang="en-US" dirty="0" smtClean="0">
                  <a:solidFill>
                    <a:srgbClr val="002060"/>
                  </a:solidFill>
                </a:rPr>
                <a:t> represents the total number of samples for all cases</a:t>
              </a:r>
            </a:p>
            <a:p>
              <a:endParaRPr lang="en-US" dirty="0"/>
            </a:p>
          </p:txBody>
        </p:sp>
        <p:pic>
          <p:nvPicPr>
            <p:cNvPr id="2061" name="Picture 1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28499" y="2844849"/>
              <a:ext cx="428625" cy="266700"/>
            </a:xfrm>
            <a:prstGeom prst="rect">
              <a:avLst/>
            </a:prstGeom>
            <a:noFill/>
          </p:spPr>
        </p:pic>
        <p:pic>
          <p:nvPicPr>
            <p:cNvPr id="2065" name="Picture 17"/>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91140" y="3347271"/>
              <a:ext cx="581025" cy="266700"/>
            </a:xfrm>
            <a:prstGeom prst="rect">
              <a:avLst/>
            </a:prstGeom>
            <a:noFill/>
          </p:spPr>
        </p:pic>
        <p:pic>
          <p:nvPicPr>
            <p:cNvPr id="2067" name="Picture 19"/>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28499" y="3637503"/>
              <a:ext cx="600075" cy="266700"/>
            </a:xfrm>
            <a:prstGeom prst="rect">
              <a:avLst/>
            </a:prstGeom>
            <a:noFill/>
          </p:spPr>
        </p:pic>
        <p:pic>
          <p:nvPicPr>
            <p:cNvPr id="2069" name="Picture 21"/>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19157" y="3950755"/>
              <a:ext cx="357173" cy="231112"/>
            </a:xfrm>
            <a:prstGeom prst="rect">
              <a:avLst/>
            </a:prstGeom>
            <a:noFill/>
          </p:spPr>
        </p:pic>
        <p:pic>
          <p:nvPicPr>
            <p:cNvPr id="2073" name="Picture 25"/>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00480" y="4501661"/>
              <a:ext cx="219075" cy="180975"/>
            </a:xfrm>
            <a:prstGeom prst="rect">
              <a:avLst/>
            </a:prstGeom>
            <a:noFill/>
          </p:spPr>
        </p:pic>
        <p:pic>
          <p:nvPicPr>
            <p:cNvPr id="2075" name="Picture 27"/>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00480" y="4793063"/>
              <a:ext cx="123825" cy="171450"/>
            </a:xfrm>
            <a:prstGeom prst="rect">
              <a:avLst/>
            </a:prstGeom>
            <a:noFill/>
          </p:spPr>
        </p:pic>
        <p:pic>
          <p:nvPicPr>
            <p:cNvPr id="2077" name="Picture 29"/>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100480" y="5084465"/>
              <a:ext cx="304800" cy="171450"/>
            </a:xfrm>
            <a:prstGeom prst="rect">
              <a:avLst/>
            </a:prstGeom>
            <a:noFill/>
          </p:spPr>
        </p:pic>
      </p:grpSp>
      <p:pic>
        <p:nvPicPr>
          <p:cNvPr id="38" name="Picture 23"/>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449515" y="4964274"/>
            <a:ext cx="371804" cy="240579"/>
          </a:xfrm>
          <a:prstGeom prst="rect">
            <a:avLst/>
          </a:prstGeom>
          <a:noFill/>
        </p:spPr>
      </p:pic>
      <p:sp>
        <p:nvSpPr>
          <p:cNvPr id="39" name="TextBox 38"/>
          <p:cNvSpPr txBox="1"/>
          <p:nvPr/>
        </p:nvSpPr>
        <p:spPr>
          <a:xfrm>
            <a:off x="584438" y="4894254"/>
            <a:ext cx="591829" cy="369332"/>
          </a:xfrm>
          <a:prstGeom prst="rect">
            <a:avLst/>
          </a:prstGeom>
          <a:noFill/>
        </p:spPr>
        <p:txBody>
          <a:bodyPr wrap="none" rtlCol="0">
            <a:spAutoFit/>
          </a:bodyPr>
          <a:lstStyle/>
          <a:p>
            <a:r>
              <a:rPr lang="en-US" dirty="0" smtClean="0"/>
              <a:t>and </a:t>
            </a:r>
            <a:endParaRPr lang="en-US" dirty="0"/>
          </a:p>
        </p:txBody>
      </p:sp>
      <p:sp>
        <p:nvSpPr>
          <p:cNvPr id="34" name="TextBox 33"/>
          <p:cNvSpPr txBox="1"/>
          <p:nvPr/>
        </p:nvSpPr>
        <p:spPr>
          <a:xfrm>
            <a:off x="244548" y="1084521"/>
            <a:ext cx="4824141" cy="369332"/>
          </a:xfrm>
          <a:prstGeom prst="rect">
            <a:avLst/>
          </a:prstGeom>
          <a:noFill/>
        </p:spPr>
        <p:txBody>
          <a:bodyPr wrap="none" rtlCol="0">
            <a:spAutoFit/>
          </a:bodyPr>
          <a:lstStyle/>
          <a:p>
            <a:r>
              <a:rPr lang="en-US" dirty="0" smtClean="0"/>
              <a:t>Theoretical estimation of the sensor noise impact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Sensor Noise (2/2)</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12</a:t>
            </a:fld>
            <a:endParaRPr lang="en-US"/>
          </a:p>
        </p:txBody>
      </p:sp>
      <p:graphicFrame>
        <p:nvGraphicFramePr>
          <p:cNvPr id="5" name="Chart 4"/>
          <p:cNvGraphicFramePr/>
          <p:nvPr/>
        </p:nvGraphicFramePr>
        <p:xfrm>
          <a:off x="2124931" y="976059"/>
          <a:ext cx="6818101" cy="31172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1939334" y="3975492"/>
          <a:ext cx="6983604" cy="27253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p:cNvGraphicFramePr>
            <a:graphicFrameLocks noGrp="1"/>
          </p:cNvGraphicFramePr>
          <p:nvPr/>
        </p:nvGraphicFramePr>
        <p:xfrm>
          <a:off x="127596" y="2927984"/>
          <a:ext cx="2102795" cy="1941724"/>
        </p:xfrm>
        <a:graphic>
          <a:graphicData uri="http://schemas.openxmlformats.org/drawingml/2006/table">
            <a:tbl>
              <a:tblPr firstRow="1" bandRow="1">
                <a:tableStyleId>{5C22544A-7EE6-4342-B048-85BDC9FD1C3A}</a:tableStyleId>
              </a:tblPr>
              <a:tblGrid>
                <a:gridCol w="989497"/>
                <a:gridCol w="1113298"/>
              </a:tblGrid>
              <a:tr h="702325">
                <a:tc>
                  <a:txBody>
                    <a:bodyPr/>
                    <a:lstStyle/>
                    <a:p>
                      <a:r>
                        <a:rPr lang="en-US" sz="1400" dirty="0" smtClean="0"/>
                        <a:t>Overall</a:t>
                      </a:r>
                      <a:r>
                        <a:rPr lang="en-US" sz="1400" baseline="0" dirty="0" smtClean="0"/>
                        <a:t> Statistics</a:t>
                      </a:r>
                      <a:endParaRPr lang="en-US" sz="1400" dirty="0"/>
                    </a:p>
                  </a:txBody>
                  <a:tcPr/>
                </a:tc>
                <a:tc>
                  <a:txBody>
                    <a:bodyPr/>
                    <a:lstStyle/>
                    <a:p>
                      <a:r>
                        <a:rPr lang="en-US" sz="1400" dirty="0" smtClean="0"/>
                        <a:t>Impact on LST*</a:t>
                      </a:r>
                      <a:endParaRPr lang="en-US" sz="1400" dirty="0"/>
                    </a:p>
                  </a:txBody>
                  <a:tcPr/>
                </a:tc>
              </a:tr>
              <a:tr h="413133">
                <a:tc>
                  <a:txBody>
                    <a:bodyPr/>
                    <a:lstStyle/>
                    <a:p>
                      <a:r>
                        <a:rPr lang="en-US" sz="1400" dirty="0" smtClean="0"/>
                        <a:t>All-Day</a:t>
                      </a:r>
                      <a:endParaRPr lang="en-US" sz="1400" dirty="0"/>
                    </a:p>
                  </a:txBody>
                  <a:tcPr/>
                </a:tc>
                <a:tc>
                  <a:txBody>
                    <a:bodyPr/>
                    <a:lstStyle/>
                    <a:p>
                      <a:r>
                        <a:rPr lang="en-US" sz="1400" dirty="0" smtClean="0"/>
                        <a:t>0.197K</a:t>
                      </a:r>
                      <a:endParaRPr lang="en-US" sz="1400" dirty="0"/>
                    </a:p>
                  </a:txBody>
                  <a:tcPr/>
                </a:tc>
              </a:tr>
              <a:tr h="413133">
                <a:tc>
                  <a:txBody>
                    <a:bodyPr/>
                    <a:lstStyle/>
                    <a:p>
                      <a:r>
                        <a:rPr lang="en-US" sz="1400" dirty="0" smtClean="0"/>
                        <a:t>All-Night</a:t>
                      </a:r>
                      <a:endParaRPr lang="en-US" sz="1400" dirty="0"/>
                    </a:p>
                  </a:txBody>
                  <a:tcPr/>
                </a:tc>
                <a:tc>
                  <a:txBody>
                    <a:bodyPr/>
                    <a:lstStyle/>
                    <a:p>
                      <a:r>
                        <a:rPr lang="en-US" sz="1400" dirty="0" smtClean="0"/>
                        <a:t>0.199K</a:t>
                      </a:r>
                      <a:endParaRPr lang="en-US" sz="1400" dirty="0"/>
                    </a:p>
                  </a:txBody>
                  <a:tcPr/>
                </a:tc>
              </a:tr>
              <a:tr h="413133">
                <a:tc>
                  <a:txBody>
                    <a:bodyPr/>
                    <a:lstStyle/>
                    <a:p>
                      <a:r>
                        <a:rPr lang="en-US" sz="1400" dirty="0" smtClean="0"/>
                        <a:t>All</a:t>
                      </a:r>
                      <a:endParaRPr lang="en-US" sz="1400" dirty="0"/>
                    </a:p>
                  </a:txBody>
                  <a:tcPr/>
                </a:tc>
                <a:tc>
                  <a:txBody>
                    <a:bodyPr/>
                    <a:lstStyle/>
                    <a:p>
                      <a:r>
                        <a:rPr lang="en-US" sz="1400" dirty="0" smtClean="0"/>
                        <a:t>0.198K</a:t>
                      </a:r>
                      <a:endParaRPr lang="en-US" sz="1400" dirty="0"/>
                    </a:p>
                  </a:txBody>
                  <a:tcPr/>
                </a:tc>
              </a:tr>
            </a:tbl>
          </a:graphicData>
        </a:graphic>
      </p:graphicFrame>
      <p:sp>
        <p:nvSpPr>
          <p:cNvPr id="8" name="TextBox 7"/>
          <p:cNvSpPr txBox="1"/>
          <p:nvPr/>
        </p:nvSpPr>
        <p:spPr>
          <a:xfrm>
            <a:off x="0" y="5572862"/>
            <a:ext cx="2126512" cy="738664"/>
          </a:xfrm>
          <a:prstGeom prst="rect">
            <a:avLst/>
          </a:prstGeom>
          <a:noFill/>
        </p:spPr>
        <p:txBody>
          <a:bodyPr wrap="square" rtlCol="0">
            <a:spAutoFit/>
          </a:bodyPr>
          <a:lstStyle/>
          <a:p>
            <a:r>
              <a:rPr lang="en-US" sz="1400" dirty="0" smtClean="0"/>
              <a:t>*Impact on LST is estimated </a:t>
            </a:r>
            <a:r>
              <a:rPr lang="en-US" sz="1400" b="1" dirty="0" smtClean="0">
                <a:solidFill>
                  <a:srgbClr val="1D05CB"/>
                </a:solidFill>
              </a:rPr>
              <a:t>using simulation database</a:t>
            </a:r>
            <a:endParaRPr lang="en-US" sz="1400" dirty="0"/>
          </a:p>
        </p:txBody>
      </p:sp>
      <p:sp>
        <p:nvSpPr>
          <p:cNvPr id="9" name="TextBox 8"/>
          <p:cNvSpPr txBox="1"/>
          <p:nvPr/>
        </p:nvSpPr>
        <p:spPr>
          <a:xfrm>
            <a:off x="0" y="1801091"/>
            <a:ext cx="1979837" cy="646331"/>
          </a:xfrm>
          <a:prstGeom prst="rect">
            <a:avLst/>
          </a:prstGeom>
          <a:noFill/>
        </p:spPr>
        <p:txBody>
          <a:bodyPr wrap="none" rtlCol="0">
            <a:spAutoFit/>
          </a:bodyPr>
          <a:lstStyle/>
          <a:p>
            <a:r>
              <a:rPr lang="en-US" dirty="0" smtClean="0"/>
              <a:t>Sensor noise level :</a:t>
            </a:r>
          </a:p>
          <a:p>
            <a:r>
              <a:rPr lang="en-US" dirty="0" smtClean="0">
                <a:latin typeface="Symbol" pitchFamily="18" charset="2"/>
              </a:rPr>
              <a:t>s </a:t>
            </a:r>
            <a:r>
              <a:rPr lang="en-US" dirty="0" smtClean="0"/>
              <a:t>= 0.070 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input errors (overall)</a:t>
            </a:r>
            <a:endParaRPr lang="en-US" dirty="0"/>
          </a:p>
        </p:txBody>
      </p:sp>
      <p:sp>
        <p:nvSpPr>
          <p:cNvPr id="3" name="Content Placeholder 2"/>
          <p:cNvSpPr>
            <a:spLocks noGrp="1"/>
          </p:cNvSpPr>
          <p:nvPr>
            <p:ph idx="1"/>
          </p:nvPr>
        </p:nvSpPr>
        <p:spPr>
          <a:xfrm>
            <a:off x="1240836" y="2361946"/>
            <a:ext cx="7541658" cy="1889090"/>
          </a:xfrm>
        </p:spPr>
        <p:txBody>
          <a:bodyPr>
            <a:normAutofit/>
          </a:bodyPr>
          <a:lstStyle/>
          <a:p>
            <a:pPr>
              <a:buNone/>
            </a:pPr>
            <a:r>
              <a:rPr lang="en-US" sz="1800" dirty="0" smtClean="0"/>
              <a:t>represents the overall LST uncertainty</a:t>
            </a:r>
          </a:p>
          <a:p>
            <a:pPr>
              <a:buNone/>
            </a:pPr>
            <a:r>
              <a:rPr lang="en-US" sz="1800" dirty="0" smtClean="0"/>
              <a:t>represents the uncertainty caused by surface type</a:t>
            </a:r>
          </a:p>
          <a:p>
            <a:pPr>
              <a:buNone/>
            </a:pPr>
            <a:r>
              <a:rPr lang="en-US" sz="1800" dirty="0" smtClean="0"/>
              <a:t>represents the uncertainty caused by sensor noise</a:t>
            </a:r>
          </a:p>
          <a:p>
            <a:pPr>
              <a:buNone/>
            </a:pPr>
            <a:r>
              <a:rPr lang="en-US" sz="1800" dirty="0" smtClean="0"/>
              <a:t>is the algorithm uncertainty, estimated in the coefficients regression procedure bases only on the simulation data. </a:t>
            </a:r>
            <a:endParaRPr lang="en-US" sz="1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13</a:t>
            </a:fld>
            <a:endParaRPr lang="en-US"/>
          </a:p>
        </p:txBody>
      </p:sp>
      <p:sp>
        <p:nvSpPr>
          <p:cNvPr id="43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300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74643" y="1688209"/>
            <a:ext cx="2307105" cy="492370"/>
          </a:xfrm>
          <a:prstGeom prst="rect">
            <a:avLst/>
          </a:prstGeom>
          <a:noFill/>
        </p:spPr>
      </p:pic>
      <p:sp>
        <p:nvSpPr>
          <p:cNvPr id="43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5" name="Group 14"/>
          <p:cNvGrpSpPr/>
          <p:nvPr/>
        </p:nvGrpSpPr>
        <p:grpSpPr>
          <a:xfrm>
            <a:off x="649637" y="2434436"/>
            <a:ext cx="422030" cy="1232689"/>
            <a:chOff x="713433" y="1848895"/>
            <a:chExt cx="422030" cy="1368584"/>
          </a:xfrm>
        </p:grpSpPr>
        <p:pic>
          <p:nvPicPr>
            <p:cNvPr id="43011"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13433" y="1848895"/>
              <a:ext cx="321547" cy="251645"/>
            </a:xfrm>
            <a:prstGeom prst="rect">
              <a:avLst/>
            </a:prstGeom>
            <a:noFill/>
          </p:spPr>
        </p:pic>
        <p:pic>
          <p:nvPicPr>
            <p:cNvPr id="43013"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13433" y="2240785"/>
              <a:ext cx="331595" cy="265276"/>
            </a:xfrm>
            <a:prstGeom prst="rect">
              <a:avLst/>
            </a:prstGeom>
            <a:noFill/>
          </p:spPr>
        </p:pic>
        <p:pic>
          <p:nvPicPr>
            <p:cNvPr id="43015" name="Picture 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13433" y="2602526"/>
              <a:ext cx="351692" cy="263770"/>
            </a:xfrm>
            <a:prstGeom prst="rect">
              <a:avLst/>
            </a:prstGeom>
            <a:noFill/>
          </p:spPr>
        </p:pic>
        <p:pic>
          <p:nvPicPr>
            <p:cNvPr id="43017" name="Picture 9"/>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13433" y="2964261"/>
              <a:ext cx="422030" cy="253218"/>
            </a:xfrm>
            <a:prstGeom prst="rect">
              <a:avLst/>
            </a:prstGeom>
            <a:noFill/>
          </p:spPr>
        </p:pic>
      </p:grpSp>
      <p:graphicFrame>
        <p:nvGraphicFramePr>
          <p:cNvPr id="17" name="Table 16"/>
          <p:cNvGraphicFramePr>
            <a:graphicFrameLocks noGrp="1"/>
          </p:cNvGraphicFramePr>
          <p:nvPr/>
        </p:nvGraphicFramePr>
        <p:xfrm>
          <a:off x="763672" y="4525218"/>
          <a:ext cx="7425735" cy="1744730"/>
        </p:xfrm>
        <a:graphic>
          <a:graphicData uri="http://schemas.openxmlformats.org/drawingml/2006/table">
            <a:tbl>
              <a:tblPr firstRow="1" bandRow="1">
                <a:tableStyleId>{5C22544A-7EE6-4342-B048-85BDC9FD1C3A}</a:tableStyleId>
              </a:tblPr>
              <a:tblGrid>
                <a:gridCol w="1485147"/>
                <a:gridCol w="1485147"/>
                <a:gridCol w="1485147"/>
                <a:gridCol w="1485147"/>
                <a:gridCol w="1485147"/>
              </a:tblGrid>
              <a:tr h="769604">
                <a:tc>
                  <a:txBody>
                    <a:bodyPr/>
                    <a:lstStyle/>
                    <a:p>
                      <a:r>
                        <a:rPr lang="en-US" sz="1400" dirty="0" smtClean="0"/>
                        <a:t>Overall</a:t>
                      </a:r>
                      <a:r>
                        <a:rPr lang="en-US" sz="1400" baseline="0" dirty="0" smtClean="0"/>
                        <a:t> Statistics</a:t>
                      </a:r>
                      <a:endParaRPr lang="en-US" sz="1400" dirty="0"/>
                    </a:p>
                  </a:txBody>
                  <a:tcPr/>
                </a:tc>
                <a:tc>
                  <a:txBody>
                    <a:bodyPr/>
                    <a:lstStyle/>
                    <a:p>
                      <a:pPr marL="0" marR="0" algn="ctr">
                        <a:lnSpc>
                          <a:spcPct val="115000"/>
                        </a:lnSpc>
                        <a:spcBef>
                          <a:spcPts val="0"/>
                        </a:spcBef>
                        <a:spcAft>
                          <a:spcPts val="0"/>
                        </a:spcAft>
                      </a:pPr>
                      <a:r>
                        <a:rPr lang="en-US" sz="1400" dirty="0">
                          <a:latin typeface="Calibri"/>
                          <a:ea typeface="宋体"/>
                          <a:cs typeface="Times New Roman"/>
                        </a:rPr>
                        <a:t>Uncertainty by Surface Type Accuracy</a:t>
                      </a:r>
                    </a:p>
                  </a:txBody>
                  <a:tcPr marL="68580" marR="68580" marT="0" marB="0"/>
                </a:tc>
                <a:tc>
                  <a:txBody>
                    <a:bodyPr/>
                    <a:lstStyle/>
                    <a:p>
                      <a:pPr marL="0" marR="0" algn="ctr">
                        <a:lnSpc>
                          <a:spcPct val="115000"/>
                        </a:lnSpc>
                        <a:spcBef>
                          <a:spcPts val="0"/>
                        </a:spcBef>
                        <a:spcAft>
                          <a:spcPts val="0"/>
                        </a:spcAft>
                      </a:pPr>
                      <a:r>
                        <a:rPr lang="en-US" sz="1400" dirty="0">
                          <a:latin typeface="Calibri"/>
                          <a:ea typeface="宋体"/>
                          <a:cs typeface="Times New Roman"/>
                        </a:rPr>
                        <a:t>Uncertainty by Sensor Noise</a:t>
                      </a:r>
                    </a:p>
                  </a:txBody>
                  <a:tcPr marL="68580" marR="68580" marT="0" marB="0"/>
                </a:tc>
                <a:tc>
                  <a:txBody>
                    <a:bodyPr/>
                    <a:lstStyle/>
                    <a:p>
                      <a:pPr marL="0" marR="0" algn="ctr">
                        <a:lnSpc>
                          <a:spcPct val="115000"/>
                        </a:lnSpc>
                        <a:spcBef>
                          <a:spcPts val="0"/>
                        </a:spcBef>
                        <a:spcAft>
                          <a:spcPts val="0"/>
                        </a:spcAft>
                      </a:pPr>
                      <a:r>
                        <a:rPr lang="en-US" sz="1400" dirty="0">
                          <a:latin typeface="Calibri"/>
                          <a:ea typeface="宋体"/>
                          <a:cs typeface="Times New Roman"/>
                        </a:rPr>
                        <a:t>Algorithm Uncertainty</a:t>
                      </a:r>
                    </a:p>
                  </a:txBody>
                  <a:tcPr marL="68580" marR="68580" marT="0" marB="0"/>
                </a:tc>
                <a:tc>
                  <a:txBody>
                    <a:bodyPr/>
                    <a:lstStyle/>
                    <a:p>
                      <a:pPr marL="0" marR="0" algn="ctr">
                        <a:lnSpc>
                          <a:spcPct val="115000"/>
                        </a:lnSpc>
                        <a:spcBef>
                          <a:spcPts val="0"/>
                        </a:spcBef>
                        <a:spcAft>
                          <a:spcPts val="0"/>
                        </a:spcAft>
                      </a:pPr>
                      <a:r>
                        <a:rPr lang="en-US" sz="1400" dirty="0" smtClean="0">
                          <a:latin typeface="Calibri"/>
                          <a:ea typeface="宋体"/>
                          <a:cs typeface="Times New Roman"/>
                        </a:rPr>
                        <a:t>Overall LST </a:t>
                      </a:r>
                      <a:r>
                        <a:rPr lang="en-US" sz="1400" dirty="0">
                          <a:latin typeface="Calibri"/>
                          <a:ea typeface="宋体"/>
                          <a:cs typeface="Times New Roman"/>
                        </a:rPr>
                        <a:t>product </a:t>
                      </a:r>
                      <a:r>
                        <a:rPr lang="en-US" sz="1400" dirty="0" smtClean="0">
                          <a:latin typeface="Calibri"/>
                          <a:ea typeface="宋体"/>
                          <a:cs typeface="Times New Roman"/>
                        </a:rPr>
                        <a:t>Uncertainty**</a:t>
                      </a:r>
                      <a:endParaRPr lang="en-US" sz="1400" dirty="0">
                        <a:latin typeface="Calibri"/>
                        <a:ea typeface="宋体"/>
                        <a:cs typeface="Times New Roman"/>
                      </a:endParaRPr>
                    </a:p>
                  </a:txBody>
                  <a:tcPr marL="68580" marR="68580" marT="0" marB="0"/>
                </a:tc>
              </a:tr>
              <a:tr h="325042">
                <a:tc>
                  <a:txBody>
                    <a:bodyPr/>
                    <a:lstStyle/>
                    <a:p>
                      <a:r>
                        <a:rPr lang="en-US" sz="1400" dirty="0" smtClean="0"/>
                        <a:t>All</a:t>
                      </a:r>
                      <a:endParaRPr lang="en-US" sz="1400" dirty="0"/>
                    </a:p>
                  </a:txBody>
                  <a:tcPr/>
                </a:tc>
                <a:tc>
                  <a:txBody>
                    <a:bodyPr/>
                    <a:lstStyle/>
                    <a:p>
                      <a:pPr marL="0" marR="0" algn="just">
                        <a:lnSpc>
                          <a:spcPct val="115000"/>
                        </a:lnSpc>
                        <a:spcBef>
                          <a:spcPts val="0"/>
                        </a:spcBef>
                        <a:spcAft>
                          <a:spcPts val="0"/>
                        </a:spcAft>
                      </a:pPr>
                      <a:r>
                        <a:rPr lang="en-US" sz="1400" dirty="0">
                          <a:latin typeface="Calibri"/>
                          <a:ea typeface="宋体"/>
                          <a:cs typeface="Times New Roman"/>
                        </a:rPr>
                        <a:t>0.73</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0.198</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0.46</a:t>
                      </a:r>
                    </a:p>
                  </a:txBody>
                  <a:tcPr marL="68580" marR="68580" marT="0" marB="0"/>
                </a:tc>
                <a:tc>
                  <a:txBody>
                    <a:bodyPr/>
                    <a:lstStyle/>
                    <a:p>
                      <a:pPr marL="0" marR="0" algn="just">
                        <a:lnSpc>
                          <a:spcPct val="115000"/>
                        </a:lnSpc>
                        <a:spcBef>
                          <a:spcPts val="0"/>
                        </a:spcBef>
                        <a:spcAft>
                          <a:spcPts val="0"/>
                        </a:spcAft>
                      </a:pPr>
                      <a:r>
                        <a:rPr lang="en-US" sz="1400">
                          <a:latin typeface="Calibri"/>
                          <a:ea typeface="宋体"/>
                          <a:cs typeface="Times New Roman"/>
                        </a:rPr>
                        <a:t>0.88</a:t>
                      </a:r>
                    </a:p>
                  </a:txBody>
                  <a:tcPr marL="68580" marR="68580" marT="0" marB="0"/>
                </a:tc>
              </a:tr>
              <a:tr h="325042">
                <a:tc>
                  <a:txBody>
                    <a:bodyPr/>
                    <a:lstStyle/>
                    <a:p>
                      <a:r>
                        <a:rPr lang="en-US" sz="1400" dirty="0" smtClean="0"/>
                        <a:t>All-Day</a:t>
                      </a:r>
                      <a:endParaRPr lang="en-US" sz="1400" dirty="0"/>
                    </a:p>
                  </a:txBody>
                  <a:tcPr/>
                </a:tc>
                <a:tc>
                  <a:txBody>
                    <a:bodyPr/>
                    <a:lstStyle/>
                    <a:p>
                      <a:pPr marL="0" marR="0" algn="just">
                        <a:lnSpc>
                          <a:spcPct val="115000"/>
                        </a:lnSpc>
                        <a:spcBef>
                          <a:spcPts val="0"/>
                        </a:spcBef>
                        <a:spcAft>
                          <a:spcPts val="0"/>
                        </a:spcAft>
                      </a:pPr>
                      <a:r>
                        <a:rPr lang="en-US" sz="1400">
                          <a:latin typeface="Calibri"/>
                          <a:ea typeface="宋体"/>
                          <a:cs typeface="Times New Roman"/>
                        </a:rPr>
                        <a:t>0.61</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0.197</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0.42</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0.77</a:t>
                      </a:r>
                    </a:p>
                  </a:txBody>
                  <a:tcPr marL="68580" marR="68580" marT="0" marB="0"/>
                </a:tc>
              </a:tr>
              <a:tr h="325042">
                <a:tc>
                  <a:txBody>
                    <a:bodyPr/>
                    <a:lstStyle/>
                    <a:p>
                      <a:r>
                        <a:rPr lang="en-US" sz="1400" dirty="0" smtClean="0"/>
                        <a:t>All-Night</a:t>
                      </a:r>
                      <a:endParaRPr lang="en-US" sz="1400" dirty="0"/>
                    </a:p>
                  </a:txBody>
                  <a:tcPr/>
                </a:tc>
                <a:tc>
                  <a:txBody>
                    <a:bodyPr/>
                    <a:lstStyle/>
                    <a:p>
                      <a:pPr marL="0" marR="0" algn="just">
                        <a:lnSpc>
                          <a:spcPct val="115000"/>
                        </a:lnSpc>
                        <a:spcBef>
                          <a:spcPts val="0"/>
                        </a:spcBef>
                        <a:spcAft>
                          <a:spcPts val="0"/>
                        </a:spcAft>
                      </a:pPr>
                      <a:r>
                        <a:rPr lang="en-US" sz="1400" dirty="0">
                          <a:latin typeface="Calibri"/>
                          <a:ea typeface="宋体"/>
                          <a:cs typeface="Times New Roman"/>
                        </a:rPr>
                        <a:t>0.83</a:t>
                      </a:r>
                    </a:p>
                  </a:txBody>
                  <a:tcPr marL="68580" marR="68580" marT="0" marB="0"/>
                </a:tc>
                <a:tc>
                  <a:txBody>
                    <a:bodyPr/>
                    <a:lstStyle/>
                    <a:p>
                      <a:pPr marL="0" marR="0" algn="just">
                        <a:lnSpc>
                          <a:spcPct val="115000"/>
                        </a:lnSpc>
                        <a:spcBef>
                          <a:spcPts val="0"/>
                        </a:spcBef>
                        <a:spcAft>
                          <a:spcPts val="0"/>
                        </a:spcAft>
                      </a:pPr>
                      <a:r>
                        <a:rPr lang="en-US" sz="1400">
                          <a:latin typeface="Calibri"/>
                          <a:ea typeface="宋体"/>
                          <a:cs typeface="Times New Roman"/>
                        </a:rPr>
                        <a:t>0.199</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0.51</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0.99</a:t>
                      </a:r>
                    </a:p>
                  </a:txBody>
                  <a:tcPr marL="68580" marR="68580" marT="0" marB="0"/>
                </a:tc>
              </a:tr>
            </a:tbl>
          </a:graphicData>
        </a:graphic>
      </p:graphicFrame>
      <p:sp>
        <p:nvSpPr>
          <p:cNvPr id="18" name="TextBox 17"/>
          <p:cNvSpPr txBox="1"/>
          <p:nvPr/>
        </p:nvSpPr>
        <p:spPr>
          <a:xfrm>
            <a:off x="0" y="6550223"/>
            <a:ext cx="5784112" cy="307777"/>
          </a:xfrm>
          <a:prstGeom prst="rect">
            <a:avLst/>
          </a:prstGeom>
          <a:noFill/>
        </p:spPr>
        <p:txBody>
          <a:bodyPr wrap="square" rtlCol="0">
            <a:spAutoFit/>
          </a:bodyPr>
          <a:lstStyle/>
          <a:p>
            <a:r>
              <a:rPr lang="en-US" sz="1400" dirty="0" smtClean="0"/>
              <a:t>**Impact on LST is estimated </a:t>
            </a:r>
            <a:r>
              <a:rPr lang="en-US" sz="1400" b="1" dirty="0" smtClean="0">
                <a:solidFill>
                  <a:srgbClr val="1D05CB"/>
                </a:solidFill>
              </a:rPr>
              <a:t>using simulation database</a:t>
            </a:r>
            <a:endParaRPr lang="en-US" sz="1400" dirty="0"/>
          </a:p>
        </p:txBody>
      </p:sp>
      <p:sp>
        <p:nvSpPr>
          <p:cNvPr id="19" name="TextBox 18"/>
          <p:cNvSpPr txBox="1"/>
          <p:nvPr/>
        </p:nvSpPr>
        <p:spPr>
          <a:xfrm>
            <a:off x="244548" y="1084521"/>
            <a:ext cx="5635261" cy="461665"/>
          </a:xfrm>
          <a:prstGeom prst="rect">
            <a:avLst/>
          </a:prstGeom>
          <a:noFill/>
        </p:spPr>
        <p:txBody>
          <a:bodyPr wrap="none" rtlCol="0">
            <a:spAutoFit/>
          </a:bodyPr>
          <a:lstStyle/>
          <a:p>
            <a:r>
              <a:rPr lang="en-US" sz="2400" dirty="0" smtClean="0">
                <a:solidFill>
                  <a:srgbClr val="1D05CB"/>
                </a:solidFill>
              </a:rPr>
              <a:t>Theoretical estimation of the overall impact</a:t>
            </a:r>
            <a:endParaRPr lang="en-US" sz="2400" dirty="0">
              <a:solidFill>
                <a:srgbClr val="1D05CB"/>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ST input error </a:t>
            </a:r>
            <a:r>
              <a:rPr lang="en-US" dirty="0" smtClean="0"/>
              <a:t>(2/2)</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14</a:t>
            </a:fld>
            <a:endParaRPr lang="en-US"/>
          </a:p>
        </p:txBody>
      </p:sp>
      <p:graphicFrame>
        <p:nvGraphicFramePr>
          <p:cNvPr id="6" name="Chart 5"/>
          <p:cNvGraphicFramePr/>
          <p:nvPr/>
        </p:nvGraphicFramePr>
        <p:xfrm>
          <a:off x="422031" y="959619"/>
          <a:ext cx="8445639" cy="22156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32079" y="3313757"/>
          <a:ext cx="8415493" cy="22329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p:cNvGraphicFramePr>
            <a:graphicFrameLocks noGrp="1"/>
          </p:cNvGraphicFramePr>
          <p:nvPr/>
        </p:nvGraphicFramePr>
        <p:xfrm>
          <a:off x="228301" y="5553736"/>
          <a:ext cx="3365500" cy="1219200"/>
        </p:xfrm>
        <a:graphic>
          <a:graphicData uri="http://schemas.openxmlformats.org/drawingml/2006/table">
            <a:tbl>
              <a:tblPr firstRow="1" bandRow="1">
                <a:tableStyleId>{5C22544A-7EE6-4342-B048-85BDC9FD1C3A}</a:tableStyleId>
              </a:tblPr>
              <a:tblGrid>
                <a:gridCol w="1682750"/>
                <a:gridCol w="1682750"/>
              </a:tblGrid>
              <a:tr h="242201">
                <a:tc>
                  <a:txBody>
                    <a:bodyPr/>
                    <a:lstStyle/>
                    <a:p>
                      <a:r>
                        <a:rPr lang="en-US" sz="1400" dirty="0" smtClean="0"/>
                        <a:t>Overall</a:t>
                      </a:r>
                      <a:r>
                        <a:rPr lang="en-US" sz="1400" baseline="0" dirty="0" smtClean="0"/>
                        <a:t> Statistics</a:t>
                      </a:r>
                      <a:endParaRPr lang="en-US" sz="1400" dirty="0"/>
                    </a:p>
                  </a:txBody>
                  <a:tcPr/>
                </a:tc>
                <a:tc>
                  <a:txBody>
                    <a:bodyPr/>
                    <a:lstStyle/>
                    <a:p>
                      <a:r>
                        <a:rPr lang="en-US" sz="1400" dirty="0" smtClean="0"/>
                        <a:t>Impact on LST</a:t>
                      </a:r>
                      <a:endParaRPr lang="en-US" sz="1400" dirty="0"/>
                    </a:p>
                  </a:txBody>
                  <a:tcPr/>
                </a:tc>
              </a:tr>
              <a:tr h="257668">
                <a:tc>
                  <a:txBody>
                    <a:bodyPr/>
                    <a:lstStyle/>
                    <a:p>
                      <a:r>
                        <a:rPr lang="en-US" sz="1400" dirty="0" smtClean="0"/>
                        <a:t>All-Day</a:t>
                      </a:r>
                      <a:endParaRPr lang="en-US" sz="1400" dirty="0"/>
                    </a:p>
                  </a:txBody>
                  <a:tcPr/>
                </a:tc>
                <a:tc>
                  <a:txBody>
                    <a:bodyPr/>
                    <a:lstStyle/>
                    <a:p>
                      <a:r>
                        <a:rPr lang="en-US" sz="1400" dirty="0" smtClean="0"/>
                        <a:t>1.5K</a:t>
                      </a:r>
                      <a:endParaRPr lang="en-US" sz="1400" dirty="0"/>
                    </a:p>
                  </a:txBody>
                  <a:tcPr/>
                </a:tc>
              </a:tr>
              <a:tr h="257668">
                <a:tc>
                  <a:txBody>
                    <a:bodyPr/>
                    <a:lstStyle/>
                    <a:p>
                      <a:r>
                        <a:rPr lang="en-US" sz="1400" dirty="0" smtClean="0"/>
                        <a:t>All-Night</a:t>
                      </a:r>
                      <a:endParaRPr lang="en-US" sz="1400" dirty="0"/>
                    </a:p>
                  </a:txBody>
                  <a:tcPr/>
                </a:tc>
                <a:tc>
                  <a:txBody>
                    <a:bodyPr/>
                    <a:lstStyle/>
                    <a:p>
                      <a:r>
                        <a:rPr lang="en-US" sz="1400" dirty="0" smtClean="0"/>
                        <a:t>0.8K</a:t>
                      </a:r>
                      <a:endParaRPr lang="en-US" sz="1400" dirty="0"/>
                    </a:p>
                  </a:txBody>
                  <a:tcPr/>
                </a:tc>
              </a:tr>
              <a:tr h="257668">
                <a:tc>
                  <a:txBody>
                    <a:bodyPr/>
                    <a:lstStyle/>
                    <a:p>
                      <a:r>
                        <a:rPr lang="en-US" sz="1400" dirty="0" smtClean="0"/>
                        <a:t>All</a:t>
                      </a:r>
                      <a:endParaRPr lang="en-US" sz="1400" dirty="0"/>
                    </a:p>
                  </a:txBody>
                  <a:tcPr/>
                </a:tc>
                <a:tc>
                  <a:txBody>
                    <a:bodyPr/>
                    <a:lstStyle/>
                    <a:p>
                      <a:r>
                        <a:rPr lang="en-US" sz="1400" dirty="0" smtClean="0"/>
                        <a:t>1.2K</a:t>
                      </a:r>
                      <a:endParaRPr lang="en-US" sz="1400" dirty="0"/>
                    </a:p>
                  </a:txBody>
                  <a:tcPr/>
                </a:tc>
              </a:tr>
            </a:tbl>
          </a:graphicData>
        </a:graphic>
      </p:graphicFrame>
      <p:sp>
        <p:nvSpPr>
          <p:cNvPr id="9" name="TextBox 8"/>
          <p:cNvSpPr txBox="1"/>
          <p:nvPr/>
        </p:nvSpPr>
        <p:spPr>
          <a:xfrm>
            <a:off x="3979147" y="5978770"/>
            <a:ext cx="4516267" cy="584775"/>
          </a:xfrm>
          <a:prstGeom prst="rect">
            <a:avLst/>
          </a:prstGeom>
          <a:noFill/>
        </p:spPr>
        <p:txBody>
          <a:bodyPr wrap="square" rtlCol="0">
            <a:spAutoFit/>
          </a:bodyPr>
          <a:lstStyle/>
          <a:p>
            <a:pPr algn="ctr"/>
            <a:r>
              <a:rPr lang="en-US" sz="1600" dirty="0" smtClean="0"/>
              <a:t>Impact on LST </a:t>
            </a:r>
            <a:r>
              <a:rPr lang="en-US" sz="1600" b="1" dirty="0" smtClean="0">
                <a:solidFill>
                  <a:srgbClr val="1D05CB"/>
                </a:solidFill>
              </a:rPr>
              <a:t>using real orbit data </a:t>
            </a:r>
            <a:r>
              <a:rPr lang="en-US" sz="1600" dirty="0" smtClean="0"/>
              <a:t>on Oct. 22, 2014, daytime (top) and nighttime(bottom)</a:t>
            </a:r>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Quality Analysis/Validation</a:t>
            </a:r>
            <a:endParaRPr lang="en-US" sz="3200" dirty="0"/>
          </a:p>
        </p:txBody>
      </p:sp>
      <p:sp>
        <p:nvSpPr>
          <p:cNvPr id="3" name="Content Placeholder 2"/>
          <p:cNvSpPr>
            <a:spLocks noGrp="1"/>
          </p:cNvSpPr>
          <p:nvPr>
            <p:ph idx="1"/>
          </p:nvPr>
        </p:nvSpPr>
        <p:spPr>
          <a:xfrm>
            <a:off x="817161" y="1527349"/>
            <a:ext cx="7098114" cy="4754563"/>
          </a:xfrm>
        </p:spPr>
        <p:txBody>
          <a:bodyPr>
            <a:normAutofit lnSpcReduction="10000"/>
          </a:bodyPr>
          <a:lstStyle/>
          <a:p>
            <a:pPr>
              <a:buNone/>
            </a:pPr>
            <a:r>
              <a:rPr lang="en-US" dirty="0" smtClean="0"/>
              <a:t>Quality analysis and validation studies on  </a:t>
            </a:r>
          </a:p>
          <a:p>
            <a:r>
              <a:rPr lang="en-US" dirty="0" smtClean="0">
                <a:solidFill>
                  <a:srgbClr val="1D05CB"/>
                </a:solidFill>
              </a:rPr>
              <a:t>Ground measurements </a:t>
            </a:r>
          </a:p>
          <a:p>
            <a:pPr lvl="1"/>
            <a:r>
              <a:rPr lang="en-US" dirty="0" smtClean="0"/>
              <a:t>SURFRAD</a:t>
            </a:r>
          </a:p>
          <a:p>
            <a:pPr lvl="1"/>
            <a:r>
              <a:rPr lang="en-US" dirty="0" smtClean="0"/>
              <a:t>CRN</a:t>
            </a:r>
          </a:p>
          <a:p>
            <a:pPr lvl="1"/>
            <a:r>
              <a:rPr lang="en-US" dirty="0" smtClean="0"/>
              <a:t>Africa data</a:t>
            </a:r>
          </a:p>
          <a:p>
            <a:pPr lvl="1"/>
            <a:r>
              <a:rPr lang="en-US" dirty="0" smtClean="0"/>
              <a:t>China</a:t>
            </a:r>
          </a:p>
          <a:p>
            <a:r>
              <a:rPr lang="en-US" dirty="0" smtClean="0">
                <a:solidFill>
                  <a:srgbClr val="1D05CB"/>
                </a:solidFill>
              </a:rPr>
              <a:t>Radiance based validation</a:t>
            </a:r>
          </a:p>
          <a:p>
            <a:pPr lvl="1"/>
            <a:r>
              <a:rPr lang="en-US" dirty="0" smtClean="0"/>
              <a:t>Global (9 areas selected)</a:t>
            </a:r>
          </a:p>
          <a:p>
            <a:r>
              <a:rPr lang="en-US" dirty="0" smtClean="0">
                <a:solidFill>
                  <a:srgbClr val="1D05CB"/>
                </a:solidFill>
              </a:rPr>
              <a:t>Cross satellite comparison</a:t>
            </a:r>
          </a:p>
          <a:p>
            <a:pPr lvl="1"/>
            <a:r>
              <a:rPr lang="en-US" dirty="0" smtClean="0"/>
              <a:t>MODIS Aqua LST </a:t>
            </a:r>
          </a:p>
          <a:p>
            <a:pPr lvl="1"/>
            <a:r>
              <a:rPr lang="en-US" dirty="0" smtClean="0"/>
              <a:t>MSG SEVIRI LST</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19050"/>
            <a:ext cx="7240385" cy="822960"/>
          </a:xfrm>
        </p:spPr>
        <p:txBody>
          <a:bodyPr>
            <a:normAutofit fontScale="90000"/>
          </a:bodyPr>
          <a:lstStyle/>
          <a:p>
            <a:r>
              <a:rPr lang="en-US" dirty="0" smtClean="0"/>
              <a:t>Quality Analysis/Validation</a:t>
            </a:r>
            <a:br>
              <a:rPr lang="en-US" dirty="0" smtClean="0"/>
            </a:br>
            <a:r>
              <a:rPr lang="en-US" sz="3100" dirty="0" smtClean="0"/>
              <a:t>---- SURFRAD Sites (1/2)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16</a:t>
            </a:fld>
            <a:endParaRPr lang="en-US"/>
          </a:p>
        </p:txBody>
      </p:sp>
      <p:pic>
        <p:nvPicPr>
          <p:cNvPr id="5" name="Picture 4" descr="US map showing SURFRAD site locations"/>
          <p:cNvPicPr/>
          <p:nvPr/>
        </p:nvPicPr>
        <p:blipFill>
          <a:blip r:embed="rId3" cstate="print"/>
          <a:srcRect/>
          <a:stretch>
            <a:fillRect/>
          </a:stretch>
        </p:blipFill>
        <p:spPr bwMode="auto">
          <a:xfrm>
            <a:off x="154704" y="1312531"/>
            <a:ext cx="2705100" cy="1720850"/>
          </a:xfrm>
          <a:prstGeom prst="rect">
            <a:avLst/>
          </a:prstGeom>
          <a:noFill/>
        </p:spPr>
      </p:pic>
      <p:grpSp>
        <p:nvGrpSpPr>
          <p:cNvPr id="10" name="Group 9"/>
          <p:cNvGrpSpPr/>
          <p:nvPr/>
        </p:nvGrpSpPr>
        <p:grpSpPr>
          <a:xfrm>
            <a:off x="2984360" y="947720"/>
            <a:ext cx="2812211" cy="2812211"/>
            <a:chOff x="964642" y="2595650"/>
            <a:chExt cx="2812211" cy="2812211"/>
          </a:xfrm>
        </p:grpSpPr>
        <p:pic>
          <p:nvPicPr>
            <p:cNvPr id="7" name="Picture 6" descr="C:\Users\yliu\Documents\JPSS\VaidatedOneMaterial\surfrad\VIIRS-SURFRAD-TBL-2012032-2014240_viirslst_sitelst_std1.5 and refectanceMODISAerosol.png"/>
            <p:cNvPicPr/>
            <p:nvPr/>
          </p:nvPicPr>
          <p:blipFill>
            <a:blip r:embed="rId4" cstate="print"/>
            <a:srcRect/>
            <a:stretch>
              <a:fillRect/>
            </a:stretch>
          </p:blipFill>
          <p:spPr bwMode="auto">
            <a:xfrm>
              <a:off x="964642" y="2595650"/>
              <a:ext cx="2812211" cy="2812211"/>
            </a:xfrm>
            <a:prstGeom prst="rect">
              <a:avLst/>
            </a:prstGeom>
            <a:noFill/>
            <a:ln w="9525">
              <a:noFill/>
              <a:miter lim="800000"/>
              <a:headEnd/>
              <a:tailEnd/>
            </a:ln>
          </p:spPr>
        </p:pic>
        <p:sp>
          <p:nvSpPr>
            <p:cNvPr id="1026" name="Oval 2"/>
            <p:cNvSpPr>
              <a:spLocks noChangeArrowheads="1"/>
            </p:cNvSpPr>
            <p:nvPr/>
          </p:nvSpPr>
          <p:spPr bwMode="auto">
            <a:xfrm rot="4011896">
              <a:off x="2097864" y="4372874"/>
              <a:ext cx="360362" cy="736600"/>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9" name="Content Placeholder 8" descr="C:\Users\yliu\Documents\JPSS\VaidatedOneMaterial\surfrad\VIIRS-SURFRAD-TBL-2012032-2014240_highQuality_std1.5333.png"/>
          <p:cNvPicPr>
            <a:picLocks noGrp="1"/>
          </p:cNvPicPr>
          <p:nvPr>
            <p:ph idx="1"/>
          </p:nvPr>
        </p:nvPicPr>
        <p:blipFill>
          <a:blip r:embed="rId5" cstate="print"/>
          <a:srcRect/>
          <a:stretch>
            <a:fillRect/>
          </a:stretch>
        </p:blipFill>
        <p:spPr bwMode="auto">
          <a:xfrm>
            <a:off x="5807947" y="974689"/>
            <a:ext cx="2708694" cy="2716187"/>
          </a:xfrm>
          <a:prstGeom prst="rect">
            <a:avLst/>
          </a:prstGeom>
          <a:noFill/>
          <a:ln w="9525">
            <a:noFill/>
            <a:miter lim="800000"/>
            <a:headEnd/>
            <a:tailEnd/>
          </a:ln>
        </p:spPr>
      </p:pic>
      <p:sp>
        <p:nvSpPr>
          <p:cNvPr id="11" name="Oval 2"/>
          <p:cNvSpPr>
            <a:spLocks noChangeArrowheads="1"/>
          </p:cNvSpPr>
          <p:nvPr/>
        </p:nvSpPr>
        <p:spPr bwMode="auto">
          <a:xfrm rot="4011896">
            <a:off x="6876102" y="2731811"/>
            <a:ext cx="360362" cy="657004"/>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descr="C:\Users\yliu\Documents\JPSS\VaidatedOneMaterial\surfrad\DRA_viirslst-siteLST_TimeSeries.png"/>
          <p:cNvPicPr/>
          <p:nvPr/>
        </p:nvPicPr>
        <p:blipFill>
          <a:blip r:embed="rId6" cstate="print"/>
          <a:srcRect/>
          <a:stretch>
            <a:fillRect/>
          </a:stretch>
        </p:blipFill>
        <p:spPr bwMode="auto">
          <a:xfrm>
            <a:off x="0" y="3295859"/>
            <a:ext cx="4039437" cy="1998506"/>
          </a:xfrm>
          <a:prstGeom prst="rect">
            <a:avLst/>
          </a:prstGeom>
          <a:noFill/>
          <a:ln w="9525">
            <a:noFill/>
            <a:miter lim="800000"/>
            <a:headEnd/>
            <a:tailEnd/>
          </a:ln>
        </p:spPr>
      </p:pic>
      <p:pic>
        <p:nvPicPr>
          <p:cNvPr id="13" name="Picture 12" descr="C:\Users\yliu\Documents\JPSS\VaidatedOneMaterial\surfrad\TBL_viirslst-siteLST_TimeSeries.png"/>
          <p:cNvPicPr/>
          <p:nvPr/>
        </p:nvPicPr>
        <p:blipFill>
          <a:blip r:embed="rId7" cstate="print"/>
          <a:srcRect/>
          <a:stretch>
            <a:fillRect/>
          </a:stretch>
        </p:blipFill>
        <p:spPr bwMode="auto">
          <a:xfrm>
            <a:off x="0" y="4926966"/>
            <a:ext cx="4009292" cy="1946101"/>
          </a:xfrm>
          <a:prstGeom prst="rect">
            <a:avLst/>
          </a:prstGeom>
          <a:noFill/>
          <a:ln w="9525">
            <a:noFill/>
            <a:miter lim="800000"/>
            <a:headEnd/>
            <a:tailEnd/>
          </a:ln>
        </p:spPr>
      </p:pic>
      <p:graphicFrame>
        <p:nvGraphicFramePr>
          <p:cNvPr id="14" name="Table 13"/>
          <p:cNvGraphicFramePr>
            <a:graphicFrameLocks noGrp="1"/>
          </p:cNvGraphicFramePr>
          <p:nvPr/>
        </p:nvGraphicFramePr>
        <p:xfrm>
          <a:off x="3898761" y="3729294"/>
          <a:ext cx="5124659" cy="1261872"/>
        </p:xfrm>
        <a:graphic>
          <a:graphicData uri="http://schemas.openxmlformats.org/drawingml/2006/table">
            <a:tbl>
              <a:tblPr>
                <a:effectLst>
                  <a:outerShdw blurRad="50800" dist="50800" dir="5400000" algn="ctr" rotWithShape="0">
                    <a:schemeClr val="accent1">
                      <a:lumMod val="20000"/>
                      <a:lumOff val="80000"/>
                    </a:schemeClr>
                  </a:outerShdw>
                </a:effectLst>
              </a:tblPr>
              <a:tblGrid>
                <a:gridCol w="823964"/>
                <a:gridCol w="693336"/>
                <a:gridCol w="638931"/>
                <a:gridCol w="637184"/>
                <a:gridCol w="637184"/>
                <a:gridCol w="637184"/>
                <a:gridCol w="528438"/>
                <a:gridCol w="528438"/>
              </a:tblGrid>
              <a:tr h="0">
                <a:tc rowSpan="2">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Season</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rowSpan="2">
                  <a:txBody>
                    <a:bodyPr/>
                    <a:lstStyle/>
                    <a:p>
                      <a:pPr marL="0" marR="0">
                        <a:lnSpc>
                          <a:spcPct val="115000"/>
                        </a:lnSpc>
                        <a:spcBef>
                          <a:spcPts val="0"/>
                        </a:spcBef>
                        <a:spcAft>
                          <a:spcPts val="0"/>
                        </a:spcAft>
                      </a:pPr>
                      <a:r>
                        <a:rPr lang="en-US" sz="1200" dirty="0">
                          <a:solidFill>
                            <a:srgbClr val="000000"/>
                          </a:solidFill>
                          <a:latin typeface="Times New Roman" pitchFamily="18" charset="0"/>
                          <a:ea typeface="宋体"/>
                          <a:cs typeface="Times New Roman" pitchFamily="18" charset="0"/>
                        </a:rPr>
                        <a:t>Samples</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gridSpan="2">
                  <a:txBody>
                    <a:bodyPr/>
                    <a:lstStyle/>
                    <a:p>
                      <a:pPr marL="0" marR="0" algn="ctr">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Overall</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Day</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Night</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0">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Bias</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STD</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Bias</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STD</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Bias</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dirty="0">
                          <a:solidFill>
                            <a:srgbClr val="000000"/>
                          </a:solidFill>
                          <a:latin typeface="Times New Roman" pitchFamily="18" charset="0"/>
                          <a:ea typeface="宋体"/>
                          <a:cs typeface="Times New Roman" pitchFamily="18" charset="0"/>
                        </a:rPr>
                        <a:t>STD</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Spring</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1297</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-0.54</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2.78</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-0.69</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3.82</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-0.46</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1.97</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Summer</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1403</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-0.1</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2.43</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-0.87</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3.68</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0.26</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1.39</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Fall</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1160</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-0.28</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1.9</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-0.32</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2.04</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-0.24</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1.79</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Winter</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976</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-0.65</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2.01</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-0.83</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1.65</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-0.53</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2.21</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graphicFrame>
        <p:nvGraphicFramePr>
          <p:cNvPr id="15" name="Table 14"/>
          <p:cNvGraphicFramePr>
            <a:graphicFrameLocks noGrp="1"/>
          </p:cNvGraphicFramePr>
          <p:nvPr/>
        </p:nvGraphicFramePr>
        <p:xfrm>
          <a:off x="3899850" y="5087179"/>
          <a:ext cx="5093425" cy="1735074"/>
        </p:xfrm>
        <a:graphic>
          <a:graphicData uri="http://schemas.openxmlformats.org/drawingml/2006/table">
            <a:tbl>
              <a:tblPr/>
              <a:tblGrid>
                <a:gridCol w="842972"/>
                <a:gridCol w="663191"/>
                <a:gridCol w="636925"/>
                <a:gridCol w="633301"/>
                <a:gridCol w="633301"/>
                <a:gridCol w="633301"/>
                <a:gridCol w="525217"/>
                <a:gridCol w="525217"/>
              </a:tblGrid>
              <a:tr h="0">
                <a:tc rowSpan="2">
                  <a:txBody>
                    <a:bodyPr/>
                    <a:lstStyle/>
                    <a:p>
                      <a:pPr marL="0" marR="0">
                        <a:lnSpc>
                          <a:spcPct val="115000"/>
                        </a:lnSpc>
                        <a:spcBef>
                          <a:spcPts val="0"/>
                        </a:spcBef>
                        <a:spcAft>
                          <a:spcPts val="0"/>
                        </a:spcAft>
                      </a:pPr>
                      <a:r>
                        <a:rPr lang="en-US" sz="900" dirty="0">
                          <a:solidFill>
                            <a:srgbClr val="000000"/>
                          </a:solidFill>
                          <a:latin typeface="Times New Roman"/>
                          <a:ea typeface="宋体"/>
                          <a:cs typeface="Times New Roman"/>
                        </a:rPr>
                        <a:t>IGBP type</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Samples</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Overall</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Day</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Night</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r>
              <a:tr h="0">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Bias</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STD</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Bias</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STD</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Bias</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STD</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-1.41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3.01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2.66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-1.26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3.22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96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-0.98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1.41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-1.32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0.84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955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1.59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2.06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-0.61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0.79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286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0.19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2.56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1.38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1.66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10</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1048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-0.49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-0.85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2.3</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-0.37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1.59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12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1238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-0.35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2.68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-0.63</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3.8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1.91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14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857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2.54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-1.28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0.19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2.47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15*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-1.72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4.31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宋体"/>
                          <a:cs typeface="Times New Roman"/>
                        </a:rPr>
                        <a:t>-1.72</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宋体"/>
                          <a:cs typeface="Times New Roman"/>
                        </a:rPr>
                        <a:t>4.31</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dirty="0">
                          <a:solidFill>
                            <a:srgbClr val="000000"/>
                          </a:solidFill>
                          <a:latin typeface="Times New Roman"/>
                          <a:ea typeface="宋体"/>
                          <a:cs typeface="Times New Roman"/>
                        </a:rPr>
                        <a:t>16</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149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-0.23</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1.55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0.87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1.67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-1.04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宋体"/>
                          <a:cs typeface="Times New Roman"/>
                        </a:rPr>
                        <a:t>0.75</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19050"/>
            <a:ext cx="7240385" cy="822960"/>
          </a:xfrm>
        </p:spPr>
        <p:txBody>
          <a:bodyPr>
            <a:normAutofit fontScale="90000"/>
          </a:bodyPr>
          <a:lstStyle/>
          <a:p>
            <a:r>
              <a:rPr lang="en-US" dirty="0" smtClean="0"/>
              <a:t>Quality Analysis/Validation</a:t>
            </a:r>
            <a:br>
              <a:rPr lang="en-US" dirty="0" smtClean="0"/>
            </a:br>
            <a:r>
              <a:rPr lang="en-US" sz="3100" dirty="0" smtClean="0"/>
              <a:t>---- SURFRAD Sites (2/2)</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17</a:t>
            </a:fld>
            <a:endParaRPr lang="en-US"/>
          </a:p>
        </p:txBody>
      </p:sp>
      <p:pic>
        <p:nvPicPr>
          <p:cNvPr id="45058" name="Picture 2" descr="C:\Users\yliu\Documents\JPSS\VaidatedOneMaterial\surfrad\MODIS\modis_SurfradLst_cm0_std1.5_.png"/>
          <p:cNvPicPr>
            <a:picLocks noChangeAspect="1" noChangeArrowheads="1"/>
          </p:cNvPicPr>
          <p:nvPr/>
        </p:nvPicPr>
        <p:blipFill>
          <a:blip r:embed="rId3"/>
          <a:srcRect/>
          <a:stretch>
            <a:fillRect/>
          </a:stretch>
        </p:blipFill>
        <p:spPr bwMode="auto">
          <a:xfrm>
            <a:off x="4444550" y="2136298"/>
            <a:ext cx="4572000" cy="4572000"/>
          </a:xfrm>
          <a:prstGeom prst="rect">
            <a:avLst/>
          </a:prstGeom>
          <a:noFill/>
        </p:spPr>
      </p:pic>
      <p:grpSp>
        <p:nvGrpSpPr>
          <p:cNvPr id="3" name="Group 5"/>
          <p:cNvGrpSpPr>
            <a:grpSpLocks noChangeAspect="1"/>
          </p:cNvGrpSpPr>
          <p:nvPr/>
        </p:nvGrpSpPr>
        <p:grpSpPr>
          <a:xfrm>
            <a:off x="87411" y="907259"/>
            <a:ext cx="4572000" cy="4572000"/>
            <a:chOff x="964642" y="2595650"/>
            <a:chExt cx="2812211" cy="2812211"/>
          </a:xfrm>
        </p:grpSpPr>
        <p:pic>
          <p:nvPicPr>
            <p:cNvPr id="7" name="Picture 6" descr="C:\Users\yliu\Documents\JPSS\VaidatedOneMaterial\surfrad\VIIRS-SURFRAD-TBL-2012032-2014240_viirslst_sitelst_std1.5 and refectanceMODISAerosol.png"/>
            <p:cNvPicPr/>
            <p:nvPr/>
          </p:nvPicPr>
          <p:blipFill>
            <a:blip r:embed="rId4" cstate="print"/>
            <a:srcRect/>
            <a:stretch>
              <a:fillRect/>
            </a:stretch>
          </p:blipFill>
          <p:spPr bwMode="auto">
            <a:xfrm>
              <a:off x="964642" y="2595650"/>
              <a:ext cx="2812211" cy="2812211"/>
            </a:xfrm>
            <a:prstGeom prst="rect">
              <a:avLst/>
            </a:prstGeom>
            <a:noFill/>
            <a:ln w="9525">
              <a:noFill/>
              <a:miter lim="800000"/>
              <a:headEnd/>
              <a:tailEnd/>
            </a:ln>
          </p:spPr>
        </p:pic>
        <p:sp>
          <p:nvSpPr>
            <p:cNvPr id="8" name="Oval 2"/>
            <p:cNvSpPr>
              <a:spLocks noChangeArrowheads="1"/>
            </p:cNvSpPr>
            <p:nvPr/>
          </p:nvSpPr>
          <p:spPr bwMode="auto">
            <a:xfrm rot="4011896">
              <a:off x="2097864" y="4372874"/>
              <a:ext cx="360362" cy="736600"/>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TextBox 8"/>
          <p:cNvSpPr txBox="1"/>
          <p:nvPr/>
        </p:nvSpPr>
        <p:spPr>
          <a:xfrm>
            <a:off x="641848" y="5643171"/>
            <a:ext cx="3590285" cy="646331"/>
          </a:xfrm>
          <a:prstGeom prst="rect">
            <a:avLst/>
          </a:prstGeom>
          <a:solidFill>
            <a:srgbClr val="FFD347"/>
          </a:solidFill>
        </p:spPr>
        <p:txBody>
          <a:bodyPr wrap="square" rtlCol="0">
            <a:spAutoFit/>
          </a:bodyPr>
          <a:lstStyle/>
          <a:p>
            <a:r>
              <a:rPr lang="en-US" dirty="0" smtClean="0"/>
              <a:t>VIIRS Data: Feb. 2012 – Aug. 2014</a:t>
            </a:r>
          </a:p>
          <a:p>
            <a:r>
              <a:rPr lang="en-US" dirty="0" smtClean="0"/>
              <a:t>MODIS Data: Jan. 2012 – Jul. 2013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19050"/>
            <a:ext cx="7240385" cy="822960"/>
          </a:xfrm>
        </p:spPr>
        <p:txBody>
          <a:bodyPr>
            <a:normAutofit fontScale="90000"/>
          </a:bodyPr>
          <a:lstStyle/>
          <a:p>
            <a:r>
              <a:rPr lang="en-US" dirty="0" smtClean="0"/>
              <a:t>Quality Analysis/Validation</a:t>
            </a:r>
            <a:br>
              <a:rPr lang="en-US" dirty="0" smtClean="0"/>
            </a:br>
            <a:r>
              <a:rPr lang="en-US" sz="3100" dirty="0" smtClean="0"/>
              <a:t>---- Africa Site*</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18</a:t>
            </a:fld>
            <a:endParaRPr lang="en-US"/>
          </a:p>
        </p:txBody>
      </p:sp>
      <p:pic>
        <p:nvPicPr>
          <p:cNvPr id="6" name="Picture 5"/>
          <p:cNvPicPr/>
          <p:nvPr/>
        </p:nvPicPr>
        <p:blipFill>
          <a:blip r:embed="rId3" cstate="print"/>
          <a:srcRect/>
          <a:stretch>
            <a:fillRect/>
          </a:stretch>
        </p:blipFill>
        <p:spPr bwMode="auto">
          <a:xfrm>
            <a:off x="2255628" y="4477827"/>
            <a:ext cx="3140335" cy="2240792"/>
          </a:xfrm>
          <a:prstGeom prst="rect">
            <a:avLst/>
          </a:prstGeom>
          <a:noFill/>
          <a:ln w="9525">
            <a:noFill/>
            <a:miter lim="800000"/>
            <a:headEnd/>
            <a:tailEnd/>
          </a:ln>
        </p:spPr>
      </p:pic>
      <p:pic>
        <p:nvPicPr>
          <p:cNvPr id="7" name="Picture 6" descr="C:\Users\yliu\Documents\JPSS\VaidatedOneMaterial\Africa\gobabeb_viirs_2012_newLoc_withMin30STD_gobabeb_cm0_stdN1.5_30minSTD1_aot0_cirrus0_all.png"/>
          <p:cNvPicPr>
            <a:picLocks noChangeAspect="1"/>
          </p:cNvPicPr>
          <p:nvPr/>
        </p:nvPicPr>
        <p:blipFill>
          <a:blip r:embed="rId4" cstate="print"/>
          <a:srcRect/>
          <a:stretch>
            <a:fillRect/>
          </a:stretch>
        </p:blipFill>
        <p:spPr bwMode="auto">
          <a:xfrm>
            <a:off x="636669" y="909268"/>
            <a:ext cx="3849606" cy="3531314"/>
          </a:xfrm>
          <a:prstGeom prst="rect">
            <a:avLst/>
          </a:prstGeom>
          <a:noFill/>
          <a:ln w="9525">
            <a:noFill/>
            <a:miter lim="800000"/>
            <a:headEnd/>
            <a:tailEnd/>
          </a:ln>
        </p:spPr>
      </p:pic>
      <p:pic>
        <p:nvPicPr>
          <p:cNvPr id="8" name="Picture 7" descr="C:\Users\yliu\Documents\JPSS\VaidatedOneMaterial\Africa\gobabeb_modis_2012_newLoc_withTpw_soz1_MODISlst_sitelst_std1.5.png"/>
          <p:cNvPicPr>
            <a:picLocks noChangeAspect="1"/>
          </p:cNvPicPr>
          <p:nvPr/>
        </p:nvPicPr>
        <p:blipFill>
          <a:blip r:embed="rId5" cstate="print"/>
          <a:srcRect/>
          <a:stretch>
            <a:fillRect/>
          </a:stretch>
        </p:blipFill>
        <p:spPr bwMode="auto">
          <a:xfrm>
            <a:off x="5486400" y="3374283"/>
            <a:ext cx="3638550" cy="3483717"/>
          </a:xfrm>
          <a:prstGeom prst="rect">
            <a:avLst/>
          </a:prstGeom>
          <a:noFill/>
          <a:ln w="9525">
            <a:noFill/>
            <a:miter lim="800000"/>
            <a:headEnd/>
            <a:tailEnd/>
          </a:ln>
        </p:spPr>
      </p:pic>
      <p:sp>
        <p:nvSpPr>
          <p:cNvPr id="9" name="TextBox 8"/>
          <p:cNvSpPr txBox="1"/>
          <p:nvPr/>
        </p:nvSpPr>
        <p:spPr>
          <a:xfrm>
            <a:off x="1756673" y="3679645"/>
            <a:ext cx="1026435" cy="369332"/>
          </a:xfrm>
          <a:prstGeom prst="rect">
            <a:avLst/>
          </a:prstGeom>
          <a:solidFill>
            <a:schemeClr val="tx2">
              <a:lumMod val="20000"/>
              <a:lumOff val="80000"/>
            </a:schemeClr>
          </a:solidFill>
        </p:spPr>
        <p:txBody>
          <a:bodyPr wrap="none" rtlCol="0">
            <a:spAutoFit/>
          </a:bodyPr>
          <a:lstStyle/>
          <a:p>
            <a:r>
              <a:rPr lang="en-US" dirty="0" smtClean="0"/>
              <a:t>VIIRS LST</a:t>
            </a:r>
            <a:endParaRPr lang="en-US" dirty="0"/>
          </a:p>
        </p:txBody>
      </p:sp>
      <p:sp>
        <p:nvSpPr>
          <p:cNvPr id="10" name="TextBox 9"/>
          <p:cNvSpPr txBox="1"/>
          <p:nvPr/>
        </p:nvSpPr>
        <p:spPr>
          <a:xfrm>
            <a:off x="6981967" y="6086414"/>
            <a:ext cx="1481496" cy="369332"/>
          </a:xfrm>
          <a:prstGeom prst="rect">
            <a:avLst/>
          </a:prstGeom>
          <a:solidFill>
            <a:schemeClr val="tx2">
              <a:lumMod val="20000"/>
              <a:lumOff val="80000"/>
            </a:schemeClr>
          </a:solidFill>
        </p:spPr>
        <p:txBody>
          <a:bodyPr wrap="none" rtlCol="0">
            <a:spAutoFit/>
          </a:bodyPr>
          <a:lstStyle/>
          <a:p>
            <a:r>
              <a:rPr lang="en-US" dirty="0" smtClean="0"/>
              <a:t>MODIS v5 LST</a:t>
            </a:r>
            <a:endParaRPr lang="en-US" dirty="0"/>
          </a:p>
        </p:txBody>
      </p:sp>
      <p:grpSp>
        <p:nvGrpSpPr>
          <p:cNvPr id="3" name="Group 26"/>
          <p:cNvGrpSpPr/>
          <p:nvPr/>
        </p:nvGrpSpPr>
        <p:grpSpPr>
          <a:xfrm>
            <a:off x="5334000" y="970896"/>
            <a:ext cx="2771415" cy="2581929"/>
            <a:chOff x="4994694" y="1008996"/>
            <a:chExt cx="3110721" cy="2683110"/>
          </a:xfrm>
        </p:grpSpPr>
        <p:pic>
          <p:nvPicPr>
            <p:cNvPr id="1028" name="Picture 4"/>
            <p:cNvPicPr>
              <a:picLocks noChangeAspect="1" noChangeArrowheads="1"/>
            </p:cNvPicPr>
            <p:nvPr/>
          </p:nvPicPr>
          <p:blipFill>
            <a:blip r:embed="rId6"/>
            <a:srcRect/>
            <a:stretch>
              <a:fillRect/>
            </a:stretch>
          </p:blipFill>
          <p:spPr bwMode="auto">
            <a:xfrm>
              <a:off x="4994694" y="1008996"/>
              <a:ext cx="3110721" cy="2683110"/>
            </a:xfrm>
            <a:prstGeom prst="rect">
              <a:avLst/>
            </a:prstGeom>
            <a:noFill/>
            <a:ln w="9525">
              <a:noFill/>
              <a:miter lim="800000"/>
              <a:headEnd/>
              <a:tailEnd/>
            </a:ln>
          </p:spPr>
        </p:pic>
        <p:sp>
          <p:nvSpPr>
            <p:cNvPr id="15" name="TextBox 14"/>
            <p:cNvSpPr txBox="1"/>
            <p:nvPr/>
          </p:nvSpPr>
          <p:spPr>
            <a:xfrm>
              <a:off x="5693434" y="1518248"/>
              <a:ext cx="2348463" cy="369332"/>
            </a:xfrm>
            <a:prstGeom prst="rect">
              <a:avLst/>
            </a:prstGeom>
            <a:noFill/>
          </p:spPr>
          <p:txBody>
            <a:bodyPr wrap="none" rtlCol="0">
              <a:spAutoFit/>
            </a:bodyPr>
            <a:lstStyle/>
            <a:p>
              <a:r>
                <a:rPr lang="en-US" dirty="0" smtClean="0"/>
                <a:t>Suggested for matchup</a:t>
              </a:r>
              <a:endParaRPr lang="en-US" dirty="0"/>
            </a:p>
          </p:txBody>
        </p:sp>
        <p:cxnSp>
          <p:nvCxnSpPr>
            <p:cNvPr id="17" name="Straight Arrow Connector 16"/>
            <p:cNvCxnSpPr/>
            <p:nvPr/>
          </p:nvCxnSpPr>
          <p:spPr>
            <a:xfrm flipV="1">
              <a:off x="6694097" y="1835822"/>
              <a:ext cx="208074" cy="23451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97584" y="2783453"/>
              <a:ext cx="1669816" cy="369332"/>
            </a:xfrm>
            <a:prstGeom prst="rect">
              <a:avLst/>
            </a:prstGeom>
            <a:noFill/>
          </p:spPr>
          <p:txBody>
            <a:bodyPr wrap="none" rtlCol="0">
              <a:spAutoFit/>
            </a:bodyPr>
            <a:lstStyle/>
            <a:p>
              <a:r>
                <a:rPr lang="en-US" dirty="0" smtClean="0"/>
                <a:t>Sensor Location</a:t>
              </a:r>
              <a:endParaRPr lang="en-US" dirty="0"/>
            </a:p>
          </p:txBody>
        </p:sp>
        <p:cxnSp>
          <p:nvCxnSpPr>
            <p:cNvPr id="20" name="Straight Arrow Connector 19"/>
            <p:cNvCxnSpPr/>
            <p:nvPr/>
          </p:nvCxnSpPr>
          <p:spPr>
            <a:xfrm flipH="1">
              <a:off x="6603105" y="2484408"/>
              <a:ext cx="254895" cy="30767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0" y="5886450"/>
            <a:ext cx="2152650" cy="830997"/>
          </a:xfrm>
          <a:prstGeom prst="rect">
            <a:avLst/>
          </a:prstGeom>
          <a:noFill/>
        </p:spPr>
        <p:txBody>
          <a:bodyPr wrap="square" rtlCol="0">
            <a:spAutoFit/>
          </a:bodyPr>
          <a:lstStyle/>
          <a:p>
            <a:r>
              <a:rPr lang="en-US" sz="1200" dirty="0" smtClean="0">
                <a:solidFill>
                  <a:srgbClr val="1D05CB"/>
                </a:solidFill>
              </a:rPr>
              <a:t>*the Africa site data provided by Frank </a:t>
            </a:r>
            <a:r>
              <a:rPr lang="en-US" sz="1200" dirty="0" err="1" smtClean="0">
                <a:solidFill>
                  <a:srgbClr val="1D05CB"/>
                </a:solidFill>
              </a:rPr>
              <a:t>Goettsche</a:t>
            </a:r>
            <a:r>
              <a:rPr lang="en-US" sz="1200" dirty="0" smtClean="0">
                <a:solidFill>
                  <a:srgbClr val="1D05CB"/>
                </a:solidFill>
              </a:rPr>
              <a:t> (KIT &amp; EUMETSAT Land SAF), through  LST validation collaboration </a:t>
            </a:r>
            <a:endParaRPr lang="en-US" sz="1200" dirty="0">
              <a:solidFill>
                <a:srgbClr val="1D05CB"/>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Quality Analysis/Validation </a:t>
            </a:r>
            <a:r>
              <a:rPr lang="en-US" sz="2800" dirty="0" smtClean="0"/>
              <a:t>---- CRN Sites (1/2)</a:t>
            </a:r>
            <a:endParaRPr lang="en-US" sz="2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19</a:t>
            </a:fld>
            <a:endParaRPr lang="en-US"/>
          </a:p>
        </p:txBody>
      </p:sp>
      <p:pic>
        <p:nvPicPr>
          <p:cNvPr id="5" name="Content Placeholder 4" descr="C:\Users\yliu\Documents\JPSS\VaidatedOneMaterial\CRN\3sites\CRN_subsets_5min_2012_2013_2014_viirs_Champaign_9_SW_ILcm0_stdNearby1.5_stdCRN1_viirslst-siteLST_TimeSeries.png"/>
          <p:cNvPicPr>
            <a:picLocks noGrp="1"/>
          </p:cNvPicPr>
          <p:nvPr>
            <p:ph idx="1"/>
          </p:nvPr>
        </p:nvPicPr>
        <p:blipFill>
          <a:blip r:embed="rId3" cstate="print"/>
          <a:srcRect/>
          <a:stretch>
            <a:fillRect/>
          </a:stretch>
        </p:blipFill>
        <p:spPr bwMode="auto">
          <a:xfrm>
            <a:off x="9553" y="936480"/>
            <a:ext cx="4110281" cy="1867017"/>
          </a:xfrm>
          <a:prstGeom prst="rect">
            <a:avLst/>
          </a:prstGeom>
          <a:noFill/>
          <a:ln w="9525">
            <a:noFill/>
            <a:miter lim="800000"/>
            <a:headEnd/>
            <a:tailEnd/>
          </a:ln>
        </p:spPr>
      </p:pic>
      <p:pic>
        <p:nvPicPr>
          <p:cNvPr id="6" name="Picture 5" descr="C:\Users\yliu\Documents\JPSS\VaidatedOneMaterial\CRN\3sites\CRN_subsets_5min_2012_2013_2014_viirs_Sioux_Falls_14_NNE_SDcm0_stdNearby1.5_stdCRN1_viirslst-siteLST_TimeSeries.png"/>
          <p:cNvPicPr/>
          <p:nvPr/>
        </p:nvPicPr>
        <p:blipFill>
          <a:blip r:embed="rId4" cstate="print"/>
          <a:srcRect/>
          <a:stretch>
            <a:fillRect/>
          </a:stretch>
        </p:blipFill>
        <p:spPr bwMode="auto">
          <a:xfrm>
            <a:off x="0" y="2735663"/>
            <a:ext cx="4089679" cy="1987062"/>
          </a:xfrm>
          <a:prstGeom prst="rect">
            <a:avLst/>
          </a:prstGeom>
          <a:noFill/>
          <a:ln w="9525">
            <a:noFill/>
            <a:miter lim="800000"/>
            <a:headEnd/>
            <a:tailEnd/>
          </a:ln>
        </p:spPr>
      </p:pic>
      <p:pic>
        <p:nvPicPr>
          <p:cNvPr id="7" name="Picture 6" descr="C:\Users\yliu\Documents\JPSS\VaidatedOneMaterial\CRN\3sites\CRN_subsets_5min_2012_2013_2014_viirs_Wolf_Point_29_ENE_MTcm0_stdNearby1.5_stdCRN1_viirslst-siteLST_TimeSeries.png"/>
          <p:cNvPicPr/>
          <p:nvPr/>
        </p:nvPicPr>
        <p:blipFill>
          <a:blip r:embed="rId5" cstate="print"/>
          <a:srcRect/>
          <a:stretch>
            <a:fillRect/>
          </a:stretch>
        </p:blipFill>
        <p:spPr bwMode="auto">
          <a:xfrm>
            <a:off x="0" y="4752870"/>
            <a:ext cx="4069582" cy="1919235"/>
          </a:xfrm>
          <a:prstGeom prst="rect">
            <a:avLst/>
          </a:prstGeom>
          <a:noFill/>
          <a:ln w="9525">
            <a:noFill/>
            <a:miter lim="800000"/>
            <a:headEnd/>
            <a:tailEnd/>
          </a:ln>
        </p:spPr>
      </p:pic>
      <p:pic>
        <p:nvPicPr>
          <p:cNvPr id="8" name="Picture 7" descr="C:\Users\yliu\Documents\JPSS\VaidatedOneMaterial\CRN\3sites\CRN_subsets_5min_2012_2013_2014_viirs_Champaign_9_SW_ILcm0_stdNearby1.5_stdCRN1_all.png"/>
          <p:cNvPicPr/>
          <p:nvPr/>
        </p:nvPicPr>
        <p:blipFill>
          <a:blip r:embed="rId6" cstate="print"/>
          <a:srcRect/>
          <a:stretch>
            <a:fillRect/>
          </a:stretch>
        </p:blipFill>
        <p:spPr bwMode="auto">
          <a:xfrm>
            <a:off x="4001997" y="658177"/>
            <a:ext cx="2285524" cy="2286000"/>
          </a:xfrm>
          <a:prstGeom prst="rect">
            <a:avLst/>
          </a:prstGeom>
          <a:noFill/>
          <a:ln w="9525">
            <a:noFill/>
            <a:miter lim="800000"/>
            <a:headEnd/>
            <a:tailEnd/>
          </a:ln>
        </p:spPr>
      </p:pic>
      <p:pic>
        <p:nvPicPr>
          <p:cNvPr id="9" name="Picture 8" descr="C:\Users\yliu\Documents\JPSS\VaidatedOneMaterial\CRN\3sites\CRN_subsets_5min_2012_2013_2014_viirs_Sioux_Falls_14_NNE_SDcm0_stdNearby1.5_stdCRN1_all.png"/>
          <p:cNvPicPr/>
          <p:nvPr/>
        </p:nvPicPr>
        <p:blipFill>
          <a:blip r:embed="rId7" cstate="print"/>
          <a:srcRect/>
          <a:stretch>
            <a:fillRect/>
          </a:stretch>
        </p:blipFill>
        <p:spPr bwMode="auto">
          <a:xfrm>
            <a:off x="3991948" y="2667852"/>
            <a:ext cx="2285524" cy="2286000"/>
          </a:xfrm>
          <a:prstGeom prst="rect">
            <a:avLst/>
          </a:prstGeom>
          <a:noFill/>
          <a:ln w="9525">
            <a:noFill/>
            <a:miter lim="800000"/>
            <a:headEnd/>
            <a:tailEnd/>
          </a:ln>
        </p:spPr>
      </p:pic>
      <p:pic>
        <p:nvPicPr>
          <p:cNvPr id="10" name="Picture 9" descr="C:\Users\yliu\Documents\JPSS\VaidatedOneMaterial\CRN\3sites\CRN_subsets_5min_2012_2013_2014_viirs_Wolf_Point_29_ENE_MTcm0_stdNearby1.5_stdCRN1_all.png"/>
          <p:cNvPicPr/>
          <p:nvPr/>
        </p:nvPicPr>
        <p:blipFill>
          <a:blip r:embed="rId8" cstate="print"/>
          <a:srcRect/>
          <a:stretch>
            <a:fillRect/>
          </a:stretch>
        </p:blipFill>
        <p:spPr bwMode="auto">
          <a:xfrm>
            <a:off x="4001994" y="4572000"/>
            <a:ext cx="2285524" cy="2286000"/>
          </a:xfrm>
          <a:prstGeom prst="rect">
            <a:avLst/>
          </a:prstGeom>
          <a:noFill/>
          <a:ln w="9525">
            <a:noFill/>
            <a:miter lim="800000"/>
            <a:headEnd/>
            <a:tailEnd/>
          </a:ln>
        </p:spPr>
      </p:pic>
      <p:pic>
        <p:nvPicPr>
          <p:cNvPr id="34821" name="Picture 5" descr="C:\Users\yliu\Documents\JPSS\VaidatedOneMaterial\surfrad\VIIRS-SURFRAD-TBL-2012032-2014240_BON_std1.5.png"/>
          <p:cNvPicPr>
            <a:picLocks noChangeAspect="1" noChangeArrowheads="1"/>
          </p:cNvPicPr>
          <p:nvPr/>
        </p:nvPicPr>
        <p:blipFill>
          <a:blip r:embed="rId9"/>
          <a:srcRect/>
          <a:stretch>
            <a:fillRect/>
          </a:stretch>
        </p:blipFill>
        <p:spPr bwMode="auto">
          <a:xfrm>
            <a:off x="6434666" y="618072"/>
            <a:ext cx="2286000" cy="2286000"/>
          </a:xfrm>
          <a:prstGeom prst="rect">
            <a:avLst/>
          </a:prstGeom>
          <a:noFill/>
        </p:spPr>
      </p:pic>
      <p:pic>
        <p:nvPicPr>
          <p:cNvPr id="34818" name="Picture 2" descr="C:\Users\yliu\Documents\JPSS\VaidatedOneMaterial\surfrad\VIIRS-SURFRAD-TBL-2012032-2014240_SXF_std1.5.png"/>
          <p:cNvPicPr>
            <a:picLocks noChangeAspect="1" noChangeArrowheads="1"/>
          </p:cNvPicPr>
          <p:nvPr/>
        </p:nvPicPr>
        <p:blipFill>
          <a:blip r:embed="rId10"/>
          <a:srcRect/>
          <a:stretch>
            <a:fillRect/>
          </a:stretch>
        </p:blipFill>
        <p:spPr bwMode="auto">
          <a:xfrm>
            <a:off x="6468535" y="2599267"/>
            <a:ext cx="2286000" cy="2286000"/>
          </a:xfrm>
          <a:prstGeom prst="rect">
            <a:avLst/>
          </a:prstGeom>
          <a:noFill/>
        </p:spPr>
      </p:pic>
      <p:pic>
        <p:nvPicPr>
          <p:cNvPr id="34820" name="Picture 4" descr="C:\Users\yliu\Documents\JPSS\VaidatedOneMaterial\surfrad\VIIRS-SURFRAD-TBL-2012032-2014240_FPK_std1.5.png"/>
          <p:cNvPicPr>
            <a:picLocks noChangeAspect="1" noChangeArrowheads="1"/>
          </p:cNvPicPr>
          <p:nvPr/>
        </p:nvPicPr>
        <p:blipFill>
          <a:blip r:embed="rId11"/>
          <a:srcRect/>
          <a:stretch>
            <a:fillRect/>
          </a:stretch>
        </p:blipFill>
        <p:spPr bwMode="auto">
          <a:xfrm>
            <a:off x="6477000" y="4572000"/>
            <a:ext cx="2286000" cy="2286000"/>
          </a:xfrm>
          <a:prstGeom prst="rect">
            <a:avLst/>
          </a:prstGeom>
          <a:noFill/>
        </p:spPr>
      </p:pic>
      <p:sp>
        <p:nvSpPr>
          <p:cNvPr id="15" name="TextBox 14"/>
          <p:cNvSpPr txBox="1"/>
          <p:nvPr/>
        </p:nvSpPr>
        <p:spPr>
          <a:xfrm>
            <a:off x="5410201" y="3843866"/>
            <a:ext cx="582211" cy="369332"/>
          </a:xfrm>
          <a:prstGeom prst="rect">
            <a:avLst/>
          </a:prstGeom>
          <a:solidFill>
            <a:schemeClr val="tx2">
              <a:lumMod val="20000"/>
              <a:lumOff val="80000"/>
            </a:schemeClr>
          </a:solidFill>
        </p:spPr>
        <p:txBody>
          <a:bodyPr wrap="none" rtlCol="0">
            <a:spAutoFit/>
          </a:bodyPr>
          <a:lstStyle/>
          <a:p>
            <a:r>
              <a:rPr lang="en-US" dirty="0" smtClean="0"/>
              <a:t>CRN</a:t>
            </a:r>
            <a:endParaRPr lang="en-US" dirty="0"/>
          </a:p>
        </p:txBody>
      </p:sp>
      <p:sp>
        <p:nvSpPr>
          <p:cNvPr id="16" name="TextBox 15"/>
          <p:cNvSpPr txBox="1"/>
          <p:nvPr/>
        </p:nvSpPr>
        <p:spPr>
          <a:xfrm>
            <a:off x="7967134" y="3725332"/>
            <a:ext cx="1069524" cy="369332"/>
          </a:xfrm>
          <a:prstGeom prst="rect">
            <a:avLst/>
          </a:prstGeom>
          <a:solidFill>
            <a:schemeClr val="tx2">
              <a:lumMod val="20000"/>
              <a:lumOff val="80000"/>
            </a:schemeClr>
          </a:solidFill>
        </p:spPr>
        <p:txBody>
          <a:bodyPr wrap="none" rtlCol="0">
            <a:spAutoFit/>
          </a:bodyPr>
          <a:lstStyle/>
          <a:p>
            <a:r>
              <a:rPr lang="en-US" dirty="0" smtClean="0"/>
              <a:t>SURFRAD</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225899"/>
            <a:ext cx="8229600" cy="5305529"/>
          </a:xfrm>
        </p:spPr>
        <p:txBody>
          <a:bodyPr>
            <a:normAutofit lnSpcReduction="10000"/>
          </a:bodyPr>
          <a:lstStyle/>
          <a:p>
            <a:r>
              <a:rPr lang="en-US" sz="2600" dirty="0" smtClean="0">
                <a:solidFill>
                  <a:srgbClr val="002060"/>
                </a:solidFill>
              </a:rPr>
              <a:t>Algorithm Cal/Val Team Members</a:t>
            </a:r>
          </a:p>
          <a:p>
            <a:r>
              <a:rPr lang="en-US" sz="2600" dirty="0" smtClean="0">
                <a:solidFill>
                  <a:srgbClr val="002060"/>
                </a:solidFill>
              </a:rPr>
              <a:t>Product Requirements</a:t>
            </a:r>
          </a:p>
          <a:p>
            <a:r>
              <a:rPr lang="en-US" sz="2600" dirty="0" smtClean="0">
                <a:solidFill>
                  <a:srgbClr val="002060"/>
                </a:solidFill>
              </a:rPr>
              <a:t>Evaluation of algorithm performance to specification requirements</a:t>
            </a:r>
          </a:p>
          <a:p>
            <a:pPr lvl="1"/>
            <a:r>
              <a:rPr lang="en-US" sz="2200" i="1" dirty="0" smtClean="0"/>
              <a:t>Evaluation of the effect of required algorithm inputs</a:t>
            </a:r>
          </a:p>
          <a:p>
            <a:pPr lvl="1"/>
            <a:r>
              <a:rPr lang="en-US" sz="2200" i="1" dirty="0" smtClean="0"/>
              <a:t>Quality analysis/validation</a:t>
            </a:r>
          </a:p>
          <a:p>
            <a:pPr lvl="1"/>
            <a:r>
              <a:rPr lang="en-US" sz="2200" i="1" dirty="0" smtClean="0"/>
              <a:t>Error Budget</a:t>
            </a:r>
          </a:p>
          <a:p>
            <a:r>
              <a:rPr lang="en-US" sz="2600" dirty="0" smtClean="0">
                <a:solidFill>
                  <a:srgbClr val="002060"/>
                </a:solidFill>
              </a:rPr>
              <a:t>Documentation</a:t>
            </a:r>
          </a:p>
          <a:p>
            <a:r>
              <a:rPr lang="en-US" sz="2400" dirty="0" smtClean="0">
                <a:solidFill>
                  <a:srgbClr val="002060"/>
                </a:solidFill>
              </a:rPr>
              <a:t>Identification of Processing Environment</a:t>
            </a:r>
            <a:endParaRPr lang="en-US" sz="2600" dirty="0" smtClean="0">
              <a:solidFill>
                <a:srgbClr val="002060"/>
              </a:solidFill>
            </a:endParaRPr>
          </a:p>
          <a:p>
            <a:r>
              <a:rPr lang="en-US" sz="2600" dirty="0" smtClean="0">
                <a:solidFill>
                  <a:srgbClr val="002060"/>
                </a:solidFill>
              </a:rPr>
              <a:t>Users &amp; User Feedback</a:t>
            </a:r>
          </a:p>
          <a:p>
            <a:r>
              <a:rPr lang="en-US" sz="2600" dirty="0" smtClean="0">
                <a:solidFill>
                  <a:srgbClr val="002060"/>
                </a:solidFill>
              </a:rPr>
              <a:t>Conclusion</a:t>
            </a:r>
          </a:p>
          <a:p>
            <a:r>
              <a:rPr lang="en-US" sz="2600" dirty="0" smtClean="0">
                <a:solidFill>
                  <a:srgbClr val="002060"/>
                </a:solidFill>
              </a:rPr>
              <a:t>Path Forward</a:t>
            </a:r>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28575"/>
            <a:ext cx="7439025" cy="822960"/>
          </a:xfrm>
        </p:spPr>
        <p:txBody>
          <a:bodyPr>
            <a:normAutofit fontScale="90000"/>
          </a:bodyPr>
          <a:lstStyle/>
          <a:p>
            <a:r>
              <a:rPr lang="en-US" dirty="0" smtClean="0"/>
              <a:t>Quality Analysis/Validation </a:t>
            </a:r>
            <a:br>
              <a:rPr lang="en-US" dirty="0" smtClean="0"/>
            </a:br>
            <a:r>
              <a:rPr lang="en-US" sz="3100" dirty="0" smtClean="0"/>
              <a:t>---- CRN Sites (2/2)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20</a:t>
            </a:fld>
            <a:endParaRPr lang="en-US"/>
          </a:p>
        </p:txBody>
      </p:sp>
      <p:pic>
        <p:nvPicPr>
          <p:cNvPr id="6" name="Picture 5" descr="C:\Users\yliu\Documents\JPSS\VaidatedOneMaterial\CRN\stz10_commonDay\modis_truncated_3_stz10_modislst_sitelst_std1.5.png"/>
          <p:cNvPicPr/>
          <p:nvPr/>
        </p:nvPicPr>
        <p:blipFill>
          <a:blip r:embed="rId3" cstate="print"/>
          <a:srcRect/>
          <a:stretch>
            <a:fillRect/>
          </a:stretch>
        </p:blipFill>
        <p:spPr bwMode="auto">
          <a:xfrm>
            <a:off x="4928393" y="2339872"/>
            <a:ext cx="4114800" cy="4114800"/>
          </a:xfrm>
          <a:prstGeom prst="rect">
            <a:avLst/>
          </a:prstGeom>
          <a:noFill/>
          <a:ln w="9525">
            <a:noFill/>
            <a:miter lim="800000"/>
            <a:headEnd/>
            <a:tailEnd/>
          </a:ln>
        </p:spPr>
      </p:pic>
      <p:pic>
        <p:nvPicPr>
          <p:cNvPr id="5" name="Picture 4" descr="C:\Users\yliu\Documents\JPSS\VaidatedOneMaterial\CRN\stz10_commonDay\viirs_truncated_3_stz10_viirslst_sitelst_std1.5_std1.5CRN.png"/>
          <p:cNvPicPr/>
          <p:nvPr/>
        </p:nvPicPr>
        <p:blipFill>
          <a:blip r:embed="rId4" cstate="print"/>
          <a:srcRect/>
          <a:stretch>
            <a:fillRect/>
          </a:stretch>
        </p:blipFill>
        <p:spPr bwMode="auto">
          <a:xfrm>
            <a:off x="170816" y="1002681"/>
            <a:ext cx="4114800" cy="4114800"/>
          </a:xfrm>
          <a:prstGeom prst="rect">
            <a:avLst/>
          </a:prstGeom>
          <a:noFill/>
          <a:ln w="9525">
            <a:noFill/>
            <a:miter lim="800000"/>
            <a:headEnd/>
            <a:tailEnd/>
          </a:ln>
        </p:spPr>
      </p:pic>
      <p:sp>
        <p:nvSpPr>
          <p:cNvPr id="7" name="TextBox 6"/>
          <p:cNvSpPr txBox="1"/>
          <p:nvPr/>
        </p:nvSpPr>
        <p:spPr>
          <a:xfrm>
            <a:off x="221064" y="5335674"/>
            <a:ext cx="4783015" cy="1200329"/>
          </a:xfrm>
          <a:prstGeom prst="rect">
            <a:avLst/>
          </a:prstGeom>
          <a:solidFill>
            <a:srgbClr val="FFD347"/>
          </a:solidFill>
        </p:spPr>
        <p:txBody>
          <a:bodyPr wrap="square" rtlCol="0">
            <a:spAutoFit/>
          </a:bodyPr>
          <a:lstStyle/>
          <a:p>
            <a:r>
              <a:rPr lang="en-US" dirty="0" smtClean="0"/>
              <a:t>Corresponding matchups for VIIRS and MODIS:</a:t>
            </a:r>
          </a:p>
          <a:p>
            <a:r>
              <a:rPr lang="en-US" dirty="0" smtClean="0"/>
              <a:t>Time span: Jul. 2013 – Sep. 2014</a:t>
            </a:r>
          </a:p>
          <a:p>
            <a:r>
              <a:rPr lang="en-US" dirty="0" smtClean="0"/>
              <a:t>Data: same site, same day, satellite zenith angle within 10 degree</a:t>
            </a:r>
            <a:endParaRPr lang="en-US" dirty="0"/>
          </a:p>
        </p:txBody>
      </p:sp>
      <p:sp>
        <p:nvSpPr>
          <p:cNvPr id="8" name="TextBox 7"/>
          <p:cNvSpPr txBox="1"/>
          <p:nvPr/>
        </p:nvSpPr>
        <p:spPr>
          <a:xfrm>
            <a:off x="1286189" y="4300695"/>
            <a:ext cx="659348" cy="369332"/>
          </a:xfrm>
          <a:prstGeom prst="rect">
            <a:avLst/>
          </a:prstGeom>
          <a:solidFill>
            <a:schemeClr val="tx2">
              <a:lumMod val="40000"/>
              <a:lumOff val="60000"/>
            </a:schemeClr>
          </a:solidFill>
        </p:spPr>
        <p:txBody>
          <a:bodyPr wrap="none" rtlCol="0">
            <a:spAutoFit/>
          </a:bodyPr>
          <a:lstStyle/>
          <a:p>
            <a:r>
              <a:rPr lang="en-US" dirty="0" smtClean="0"/>
              <a:t>VIIRS</a:t>
            </a:r>
            <a:endParaRPr lang="en-US" dirty="0"/>
          </a:p>
        </p:txBody>
      </p:sp>
      <p:sp>
        <p:nvSpPr>
          <p:cNvPr id="9" name="TextBox 8"/>
          <p:cNvSpPr txBox="1"/>
          <p:nvPr/>
        </p:nvSpPr>
        <p:spPr>
          <a:xfrm>
            <a:off x="6197306" y="5488075"/>
            <a:ext cx="840295" cy="369332"/>
          </a:xfrm>
          <a:prstGeom prst="rect">
            <a:avLst/>
          </a:prstGeom>
          <a:solidFill>
            <a:schemeClr val="tx2">
              <a:lumMod val="40000"/>
              <a:lumOff val="60000"/>
            </a:schemeClr>
          </a:solidFill>
        </p:spPr>
        <p:txBody>
          <a:bodyPr wrap="none" rtlCol="0">
            <a:spAutoFit/>
          </a:bodyPr>
          <a:lstStyle/>
          <a:p>
            <a:r>
              <a:rPr lang="en-US" dirty="0" smtClean="0"/>
              <a:t>MODIS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25" y="9525"/>
            <a:ext cx="7410450" cy="822960"/>
          </a:xfrm>
        </p:spPr>
        <p:txBody>
          <a:bodyPr>
            <a:normAutofit fontScale="90000"/>
          </a:bodyPr>
          <a:lstStyle/>
          <a:p>
            <a:r>
              <a:rPr lang="en-US" dirty="0" smtClean="0"/>
              <a:t>Quality Analysis/Validation </a:t>
            </a:r>
            <a:br>
              <a:rPr lang="en-US" dirty="0" smtClean="0"/>
            </a:br>
            <a:r>
              <a:rPr lang="en-US" sz="3100" dirty="0" smtClean="0"/>
              <a:t>---- China Sites* (2/2)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21</a:t>
            </a:fld>
            <a:endParaRPr lang="en-US"/>
          </a:p>
        </p:txBody>
      </p:sp>
      <p:pic>
        <p:nvPicPr>
          <p:cNvPr id="5" name="图片 11" descr="VIIRS_LST_Scatter_4site"/>
          <p:cNvPicPr/>
          <p:nvPr/>
        </p:nvPicPr>
        <p:blipFill>
          <a:blip r:embed="rId3" cstate="print"/>
          <a:srcRect/>
          <a:stretch>
            <a:fillRect/>
          </a:stretch>
        </p:blipFill>
        <p:spPr bwMode="auto">
          <a:xfrm>
            <a:off x="157683" y="921324"/>
            <a:ext cx="4250415" cy="3953139"/>
          </a:xfrm>
          <a:prstGeom prst="rect">
            <a:avLst/>
          </a:prstGeom>
          <a:noFill/>
          <a:ln w="9525">
            <a:noFill/>
            <a:miter lim="800000"/>
            <a:headEnd/>
            <a:tailEnd/>
          </a:ln>
        </p:spPr>
      </p:pic>
      <p:pic>
        <p:nvPicPr>
          <p:cNvPr id="6" name="图片 10" descr="C:\A-Disk\E-Data\MODIS\MODIS_LST_result\All_LST_Scatter\MYD\4site\MYD_LST_Scatter_4site.tif"/>
          <p:cNvPicPr/>
          <p:nvPr/>
        </p:nvPicPr>
        <p:blipFill>
          <a:blip r:embed="rId4" cstate="print"/>
          <a:srcRect/>
          <a:stretch>
            <a:fillRect/>
          </a:stretch>
        </p:blipFill>
        <p:spPr bwMode="auto">
          <a:xfrm>
            <a:off x="4907727" y="3155763"/>
            <a:ext cx="4207698" cy="3702237"/>
          </a:xfrm>
          <a:prstGeom prst="rect">
            <a:avLst/>
          </a:prstGeom>
          <a:noFill/>
          <a:ln w="9525">
            <a:noFill/>
            <a:miter lim="800000"/>
            <a:headEnd/>
            <a:tailEnd/>
          </a:ln>
        </p:spPr>
      </p:pic>
      <p:pic>
        <p:nvPicPr>
          <p:cNvPr id="7" name="图片 9" descr="VIIRS_evaluation_RSE_final"/>
          <p:cNvPicPr/>
          <p:nvPr/>
        </p:nvPicPr>
        <p:blipFill>
          <a:blip r:embed="rId5" cstate="print"/>
          <a:srcRect/>
          <a:stretch>
            <a:fillRect/>
          </a:stretch>
        </p:blipFill>
        <p:spPr bwMode="auto">
          <a:xfrm>
            <a:off x="5020578" y="948906"/>
            <a:ext cx="3605841" cy="2234241"/>
          </a:xfrm>
          <a:prstGeom prst="rect">
            <a:avLst/>
          </a:prstGeom>
          <a:noFill/>
          <a:ln w="9525">
            <a:noFill/>
            <a:miter lim="800000"/>
            <a:headEnd/>
            <a:tailEnd/>
          </a:ln>
        </p:spPr>
      </p:pic>
      <p:sp>
        <p:nvSpPr>
          <p:cNvPr id="8" name="TextBox 7"/>
          <p:cNvSpPr txBox="1"/>
          <p:nvPr/>
        </p:nvSpPr>
        <p:spPr>
          <a:xfrm>
            <a:off x="1554391" y="2744099"/>
            <a:ext cx="1652247" cy="276999"/>
          </a:xfrm>
          <a:prstGeom prst="rect">
            <a:avLst/>
          </a:prstGeom>
          <a:solidFill>
            <a:schemeClr val="accent1"/>
          </a:solidFill>
        </p:spPr>
        <p:txBody>
          <a:bodyPr wrap="none" rtlCol="0">
            <a:spAutoFit/>
          </a:bodyPr>
          <a:lstStyle/>
          <a:p>
            <a:r>
              <a:rPr lang="en-US" sz="1200" dirty="0" smtClean="0"/>
              <a:t>VIIRS LST-Beta Maturity</a:t>
            </a:r>
            <a:endParaRPr lang="en-US" sz="1200" dirty="0"/>
          </a:p>
        </p:txBody>
      </p:sp>
      <p:sp>
        <p:nvSpPr>
          <p:cNvPr id="9" name="TextBox 8"/>
          <p:cNvSpPr txBox="1"/>
          <p:nvPr/>
        </p:nvSpPr>
        <p:spPr>
          <a:xfrm>
            <a:off x="6493193" y="4833309"/>
            <a:ext cx="1225592" cy="276999"/>
          </a:xfrm>
          <a:prstGeom prst="rect">
            <a:avLst/>
          </a:prstGeom>
          <a:solidFill>
            <a:schemeClr val="accent1"/>
          </a:solidFill>
        </p:spPr>
        <p:txBody>
          <a:bodyPr wrap="none" rtlCol="0">
            <a:spAutoFit/>
          </a:bodyPr>
          <a:lstStyle/>
          <a:p>
            <a:r>
              <a:rPr lang="en-US" sz="1200" dirty="0" smtClean="0"/>
              <a:t>MODIS Aqua LST</a:t>
            </a:r>
            <a:endParaRPr lang="en-US" sz="1200" dirty="0"/>
          </a:p>
        </p:txBody>
      </p:sp>
      <p:sp>
        <p:nvSpPr>
          <p:cNvPr id="10" name="TextBox 9"/>
          <p:cNvSpPr txBox="1"/>
          <p:nvPr/>
        </p:nvSpPr>
        <p:spPr>
          <a:xfrm>
            <a:off x="0" y="6484977"/>
            <a:ext cx="5086350" cy="338554"/>
          </a:xfrm>
          <a:prstGeom prst="rect">
            <a:avLst/>
          </a:prstGeom>
          <a:noFill/>
        </p:spPr>
        <p:txBody>
          <a:bodyPr wrap="square" rtlCol="0">
            <a:spAutoFit/>
          </a:bodyPr>
          <a:lstStyle/>
          <a:p>
            <a:pPr lvl="0"/>
            <a:r>
              <a:rPr lang="en-US" sz="800" dirty="0" smtClean="0"/>
              <a:t>Reference: </a:t>
            </a:r>
            <a:r>
              <a:rPr lang="en-US" sz="800" i="1" dirty="0" smtClean="0"/>
              <a:t>H.  Li, D. Sun, Y. Yu, H. Wang, Y. Liu, Q. Liu, Y. Du, H. Wang and B. Cao(2014) , Evaluation of the VIIRS and MODIS LST products in an arid area of Northwest China Remote Sensing of Environment 02/2014; 142:111–121.</a:t>
            </a:r>
          </a:p>
        </p:txBody>
      </p:sp>
      <p:sp>
        <p:nvSpPr>
          <p:cNvPr id="11" name="Rectangle 10"/>
          <p:cNvSpPr/>
          <p:nvPr/>
        </p:nvSpPr>
        <p:spPr>
          <a:xfrm>
            <a:off x="-1" y="5044380"/>
            <a:ext cx="4933951" cy="1046440"/>
          </a:xfrm>
          <a:prstGeom prst="rect">
            <a:avLst/>
          </a:prstGeom>
        </p:spPr>
        <p:txBody>
          <a:bodyPr wrap="square">
            <a:spAutoFit/>
          </a:bodyPr>
          <a:lstStyle/>
          <a:p>
            <a:r>
              <a:rPr lang="en-US" sz="1200" dirty="0" smtClean="0"/>
              <a:t>Data collection:  arid area of northwest China (</a:t>
            </a:r>
            <a:r>
              <a:rPr lang="en-US" sz="1200" dirty="0" err="1" smtClean="0"/>
              <a:t>Heihe</a:t>
            </a:r>
            <a:r>
              <a:rPr lang="en-US" sz="1200" dirty="0" smtClean="0"/>
              <a:t> Watershed Allied Telemetry Experimental Research), from June 2012 to April 2013. Four barren surface sites were chosen for the evaluation.</a:t>
            </a:r>
          </a:p>
          <a:p>
            <a:endParaRPr lang="en-US" sz="200" dirty="0" smtClean="0"/>
          </a:p>
          <a:p>
            <a:r>
              <a:rPr lang="en-US" sz="1200" dirty="0" smtClean="0"/>
              <a:t>The result generally shows a better agreement for VIIRS LST than that for MODIS LST. </a:t>
            </a:r>
            <a:endParaRPr lang="en-US" sz="1200" dirty="0"/>
          </a:p>
        </p:txBody>
      </p:sp>
      <p:sp>
        <p:nvSpPr>
          <p:cNvPr id="12" name="TextBox 11"/>
          <p:cNvSpPr txBox="1"/>
          <p:nvPr/>
        </p:nvSpPr>
        <p:spPr>
          <a:xfrm>
            <a:off x="0" y="6038850"/>
            <a:ext cx="4724400" cy="461665"/>
          </a:xfrm>
          <a:prstGeom prst="rect">
            <a:avLst/>
          </a:prstGeom>
          <a:noFill/>
        </p:spPr>
        <p:txBody>
          <a:bodyPr wrap="square" rtlCol="0">
            <a:spAutoFit/>
          </a:bodyPr>
          <a:lstStyle/>
          <a:p>
            <a:r>
              <a:rPr lang="en-US" sz="1200" dirty="0" smtClean="0">
                <a:solidFill>
                  <a:srgbClr val="1D05CB"/>
                </a:solidFill>
              </a:rPr>
              <a:t>*the China site data provided by </a:t>
            </a:r>
            <a:r>
              <a:rPr lang="en-US" sz="1200" dirty="0" err="1" smtClean="0">
                <a:solidFill>
                  <a:srgbClr val="1D05CB"/>
                </a:solidFill>
              </a:rPr>
              <a:t>Hua</a:t>
            </a:r>
            <a:r>
              <a:rPr lang="en-US" sz="1200" dirty="0" smtClean="0">
                <a:solidFill>
                  <a:srgbClr val="1D05CB"/>
                </a:solidFill>
              </a:rPr>
              <a:t> Li (China Academy of Science), through  LST validation collaboration </a:t>
            </a:r>
            <a:endParaRPr lang="en-US" sz="1200" dirty="0">
              <a:solidFill>
                <a:srgbClr val="1D05CB"/>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28575"/>
            <a:ext cx="7240385" cy="822960"/>
          </a:xfrm>
        </p:spPr>
        <p:txBody>
          <a:bodyPr>
            <a:normAutofit fontScale="90000"/>
          </a:bodyPr>
          <a:lstStyle/>
          <a:p>
            <a:r>
              <a:rPr lang="en-US" dirty="0" smtClean="0"/>
              <a:t>Quality Analysis/Validation</a:t>
            </a:r>
            <a:br>
              <a:rPr lang="en-US" dirty="0" smtClean="0"/>
            </a:br>
            <a:r>
              <a:rPr lang="en-US" sz="3100" dirty="0" smtClean="0"/>
              <a:t>---- Radiance based validation</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22</a:t>
            </a:fld>
            <a:endParaRPr lang="en-US"/>
          </a:p>
        </p:txBody>
      </p:sp>
      <p:grpSp>
        <p:nvGrpSpPr>
          <p:cNvPr id="15" name="Group 14"/>
          <p:cNvGrpSpPr/>
          <p:nvPr/>
        </p:nvGrpSpPr>
        <p:grpSpPr>
          <a:xfrm>
            <a:off x="0" y="1104897"/>
            <a:ext cx="3839633" cy="2154767"/>
            <a:chOff x="1714500" y="1562100"/>
            <a:chExt cx="5715000" cy="3733800"/>
          </a:xfrm>
        </p:grpSpPr>
        <p:pic>
          <p:nvPicPr>
            <p:cNvPr id="5" name="irc_mi" descr="http://upload.wikimedia.org/wikipedia/commons/9/91/Winkel_triple_projection_SW.jpg"/>
            <p:cNvPicPr/>
            <p:nvPr/>
          </p:nvPicPr>
          <p:blipFill>
            <a:blip r:embed="rId3" cstate="print"/>
            <a:srcRect/>
            <a:stretch>
              <a:fillRect/>
            </a:stretch>
          </p:blipFill>
          <p:spPr bwMode="auto">
            <a:xfrm>
              <a:off x="1714500" y="1562100"/>
              <a:ext cx="5715000" cy="3733800"/>
            </a:xfrm>
            <a:prstGeom prst="rect">
              <a:avLst/>
            </a:prstGeom>
            <a:noFill/>
            <a:ln w="9525">
              <a:noFill/>
              <a:miter lim="800000"/>
              <a:headEnd/>
              <a:tailEnd/>
            </a:ln>
          </p:spPr>
        </p:pic>
        <p:sp>
          <p:nvSpPr>
            <p:cNvPr id="6" name="Oval 5"/>
            <p:cNvSpPr/>
            <p:nvPr/>
          </p:nvSpPr>
          <p:spPr>
            <a:xfrm>
              <a:off x="2875397" y="2334832"/>
              <a:ext cx="497527" cy="515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9</a:t>
              </a:r>
              <a:endParaRPr lang="en-US" dirty="0">
                <a:solidFill>
                  <a:schemeClr val="tx1"/>
                </a:solidFill>
              </a:endParaRPr>
            </a:p>
          </p:txBody>
        </p:sp>
        <p:sp>
          <p:nvSpPr>
            <p:cNvPr id="7" name="Oval 6"/>
            <p:cNvSpPr/>
            <p:nvPr/>
          </p:nvSpPr>
          <p:spPr>
            <a:xfrm>
              <a:off x="3667410" y="3365142"/>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1</a:t>
              </a:r>
              <a:endParaRPr lang="en-US" dirty="0">
                <a:solidFill>
                  <a:schemeClr val="tx1"/>
                </a:solidFill>
              </a:endParaRPr>
            </a:p>
          </p:txBody>
        </p:sp>
        <p:sp>
          <p:nvSpPr>
            <p:cNvPr id="8" name="Oval 7"/>
            <p:cNvSpPr/>
            <p:nvPr/>
          </p:nvSpPr>
          <p:spPr>
            <a:xfrm>
              <a:off x="4367979" y="2678269"/>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2</a:t>
              </a:r>
              <a:endParaRPr lang="en-US" dirty="0">
                <a:solidFill>
                  <a:schemeClr val="tx1"/>
                </a:solidFill>
              </a:endParaRPr>
            </a:p>
          </p:txBody>
        </p:sp>
        <p:sp>
          <p:nvSpPr>
            <p:cNvPr id="9" name="Oval 8"/>
            <p:cNvSpPr/>
            <p:nvPr/>
          </p:nvSpPr>
          <p:spPr>
            <a:xfrm>
              <a:off x="4616743" y="3536860"/>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3</a:t>
              </a:r>
              <a:endParaRPr lang="en-US" dirty="0">
                <a:solidFill>
                  <a:schemeClr val="tx1"/>
                </a:solidFill>
              </a:endParaRPr>
            </a:p>
          </p:txBody>
        </p:sp>
        <p:sp>
          <p:nvSpPr>
            <p:cNvPr id="10" name="Oval 9"/>
            <p:cNvSpPr/>
            <p:nvPr/>
          </p:nvSpPr>
          <p:spPr>
            <a:xfrm>
              <a:off x="6320889" y="3708579"/>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5</a:t>
              </a:r>
              <a:endParaRPr lang="en-US" dirty="0">
                <a:solidFill>
                  <a:schemeClr val="tx1"/>
                </a:solidFill>
              </a:endParaRPr>
            </a:p>
          </p:txBody>
        </p:sp>
        <p:sp>
          <p:nvSpPr>
            <p:cNvPr id="11" name="Oval 10"/>
            <p:cNvSpPr/>
            <p:nvPr/>
          </p:nvSpPr>
          <p:spPr>
            <a:xfrm>
              <a:off x="5574598" y="2764128"/>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4</a:t>
              </a:r>
              <a:endParaRPr lang="en-US" dirty="0">
                <a:solidFill>
                  <a:schemeClr val="tx1"/>
                </a:solidFill>
              </a:endParaRPr>
            </a:p>
          </p:txBody>
        </p:sp>
        <p:sp>
          <p:nvSpPr>
            <p:cNvPr id="12" name="Oval 11"/>
            <p:cNvSpPr/>
            <p:nvPr/>
          </p:nvSpPr>
          <p:spPr>
            <a:xfrm>
              <a:off x="5445955" y="2163114"/>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8</a:t>
              </a:r>
              <a:endParaRPr lang="en-US" dirty="0">
                <a:solidFill>
                  <a:schemeClr val="tx1"/>
                </a:solidFill>
              </a:endParaRPr>
            </a:p>
          </p:txBody>
        </p:sp>
        <p:sp>
          <p:nvSpPr>
            <p:cNvPr id="13" name="Oval 12"/>
            <p:cNvSpPr/>
            <p:nvPr/>
          </p:nvSpPr>
          <p:spPr>
            <a:xfrm>
              <a:off x="4367979" y="2163114"/>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7</a:t>
              </a:r>
              <a:endParaRPr lang="en-US" dirty="0">
                <a:solidFill>
                  <a:schemeClr val="tx1"/>
                </a:solidFill>
              </a:endParaRPr>
            </a:p>
          </p:txBody>
        </p:sp>
        <p:sp>
          <p:nvSpPr>
            <p:cNvPr id="14" name="Oval 13"/>
            <p:cNvSpPr/>
            <p:nvPr/>
          </p:nvSpPr>
          <p:spPr>
            <a:xfrm>
              <a:off x="3953373" y="1733818"/>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6</a:t>
              </a:r>
              <a:endParaRPr lang="en-US" dirty="0">
                <a:solidFill>
                  <a:schemeClr val="tx1"/>
                </a:solidFill>
              </a:endParaRPr>
            </a:p>
          </p:txBody>
        </p:sp>
      </p:grpSp>
      <p:graphicFrame>
        <p:nvGraphicFramePr>
          <p:cNvPr id="16" name="Table 15"/>
          <p:cNvGraphicFramePr>
            <a:graphicFrameLocks noGrp="1"/>
          </p:cNvGraphicFramePr>
          <p:nvPr/>
        </p:nvGraphicFramePr>
        <p:xfrm>
          <a:off x="31898" y="3543282"/>
          <a:ext cx="6157235" cy="3229655"/>
        </p:xfrm>
        <a:graphic>
          <a:graphicData uri="http://schemas.openxmlformats.org/drawingml/2006/table">
            <a:tbl>
              <a:tblPr/>
              <a:tblGrid>
                <a:gridCol w="1678538"/>
                <a:gridCol w="497633"/>
                <a:gridCol w="497633"/>
                <a:gridCol w="497633"/>
                <a:gridCol w="497633"/>
                <a:gridCol w="497633"/>
                <a:gridCol w="497633"/>
                <a:gridCol w="497633"/>
                <a:gridCol w="497633"/>
                <a:gridCol w="497633"/>
              </a:tblGrid>
              <a:tr h="228451">
                <a:tc rowSpan="2">
                  <a:txBody>
                    <a:bodyPr/>
                    <a:lstStyle/>
                    <a:p>
                      <a:pPr algn="ctr" fontAlgn="b"/>
                      <a:r>
                        <a:rPr lang="en-US" sz="900" b="1" i="1" u="none" strike="noStrike" dirty="0">
                          <a:solidFill>
                            <a:srgbClr val="000000"/>
                          </a:solidFill>
                          <a:latin typeface="Calibri"/>
                        </a:rPr>
                        <a:t> </a:t>
                      </a:r>
                      <a:r>
                        <a:rPr lang="en-US" sz="900" b="1" i="1" u="none" strike="noStrike" dirty="0" err="1" smtClean="0">
                          <a:solidFill>
                            <a:srgbClr val="000000"/>
                          </a:solidFill>
                          <a:latin typeface="Calibri"/>
                        </a:rPr>
                        <a:t>SurfaceType</a:t>
                      </a:r>
                      <a:endParaRPr lang="en-US" sz="900" b="1" i="1" u="none" strike="noStrike" dirty="0">
                        <a:solidFill>
                          <a:srgbClr val="000000"/>
                        </a:solidFill>
                        <a:latin typeface="Calibri"/>
                      </a:endParaRP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gridSpan="3">
                  <a:txBody>
                    <a:bodyPr/>
                    <a:lstStyle/>
                    <a:p>
                      <a:pPr algn="ctr" fontAlgn="b"/>
                      <a:r>
                        <a:rPr lang="en-US" sz="900" b="1" i="1" u="none" strike="noStrike" dirty="0">
                          <a:solidFill>
                            <a:srgbClr val="000000"/>
                          </a:solidFill>
                          <a:latin typeface="Calibri"/>
                        </a:rPr>
                        <a:t> </a:t>
                      </a:r>
                      <a:r>
                        <a:rPr lang="en-US" sz="900" b="1" i="1" u="none" strike="noStrike" dirty="0" smtClean="0">
                          <a:solidFill>
                            <a:srgbClr val="000000"/>
                          </a:solidFill>
                          <a:latin typeface="Calibri"/>
                        </a:rPr>
                        <a:t>Overall</a:t>
                      </a:r>
                      <a:endParaRPr lang="en-US" sz="900" b="1" i="1" u="none" strike="noStrike" dirty="0">
                        <a:solidFill>
                          <a:srgbClr val="000000"/>
                        </a:solidFill>
                        <a:latin typeface="Calibri"/>
                      </a:endParaRP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3">
                  <a:txBody>
                    <a:bodyPr/>
                    <a:lstStyle/>
                    <a:p>
                      <a:pPr algn="ctr" fontAlgn="b"/>
                      <a:r>
                        <a:rPr lang="en-US" sz="900" b="1" i="1" u="none" strike="noStrike" dirty="0">
                          <a:solidFill>
                            <a:srgbClr val="000000"/>
                          </a:solidFill>
                          <a:latin typeface="Calibri"/>
                        </a:rPr>
                        <a:t> </a:t>
                      </a:r>
                      <a:r>
                        <a:rPr lang="en-US" sz="900" b="1" i="1" u="none" strike="noStrike" dirty="0" smtClean="0">
                          <a:solidFill>
                            <a:srgbClr val="000000"/>
                          </a:solidFill>
                          <a:latin typeface="Calibri"/>
                        </a:rPr>
                        <a:t>Day</a:t>
                      </a:r>
                      <a:endParaRPr lang="en-US" sz="900" b="1" i="1" u="none" strike="noStrike" dirty="0">
                        <a:solidFill>
                          <a:srgbClr val="000000"/>
                        </a:solidFill>
                        <a:latin typeface="Calibri"/>
                      </a:endParaRP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3">
                  <a:txBody>
                    <a:bodyPr/>
                    <a:lstStyle/>
                    <a:p>
                      <a:pPr algn="ctr" fontAlgn="b"/>
                      <a:r>
                        <a:rPr lang="en-US" sz="900" b="1" i="1" u="none" strike="noStrike" dirty="0" smtClean="0">
                          <a:solidFill>
                            <a:srgbClr val="000000"/>
                          </a:solidFill>
                          <a:latin typeface="Calibri"/>
                        </a:rPr>
                        <a:t>Night</a:t>
                      </a:r>
                      <a:endParaRPr lang="en-US" sz="900" b="1" i="1" u="none" strike="noStrike" dirty="0">
                        <a:solidFill>
                          <a:srgbClr val="000000"/>
                        </a:solidFill>
                        <a:latin typeface="Calibri"/>
                      </a:endParaRP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50125">
                <a:tc v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1" i="1" u="none" strike="noStrike" dirty="0">
                          <a:solidFill>
                            <a:srgbClr val="000000"/>
                          </a:solidFill>
                          <a:latin typeface="Calibri"/>
                        </a:rPr>
                        <a:t>Samples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Bias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STD</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Samples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Bias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STD</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Samples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Bias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STD</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Evergreen </a:t>
                      </a:r>
                      <a:r>
                        <a:rPr lang="en-US" sz="800" b="1" i="1" u="none" strike="noStrike" dirty="0" err="1">
                          <a:solidFill>
                            <a:srgbClr val="1D05CB"/>
                          </a:solidFill>
                          <a:latin typeface="Arial,BoldItalic"/>
                        </a:rPr>
                        <a:t>Needleleaf</a:t>
                      </a:r>
                      <a:r>
                        <a:rPr lang="en-US" sz="800" b="1" i="1" u="none" strike="noStrike" dirty="0">
                          <a:solidFill>
                            <a:srgbClr val="1D05CB"/>
                          </a:solidFill>
                          <a:latin typeface="Arial,BoldItalic"/>
                        </a:rPr>
                        <a:t> Forests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216593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0.19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70324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146269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0.38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a:solidFill>
                            <a:srgbClr val="000000"/>
                          </a:solidFill>
                          <a:latin typeface="Arial,BoldItalic"/>
                        </a:rPr>
                        <a:t>Evergreen Broadleaf Forests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207839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0.97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107698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-0.68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100141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-0.09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0.82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a:solidFill>
                            <a:srgbClr val="000000"/>
                          </a:solidFill>
                          <a:latin typeface="Arial,BoldItalic"/>
                        </a:rPr>
                        <a:t>Deciduous Needleleaf Forest</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13554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0.25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0.74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5932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-0.44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7622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0.78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Broadleaf Forests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385231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204843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180388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0.32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000000"/>
                          </a:solidFill>
                          <a:latin typeface="Arial,BoldItalic"/>
                        </a:rPr>
                        <a:t>Mixed Forests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597413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359702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0.76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237711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0.59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0.34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C00000"/>
                          </a:solidFill>
                          <a:latin typeface="Arial,BoldItalic"/>
                        </a:rPr>
                        <a:t>Closed </a:t>
                      </a:r>
                      <a:r>
                        <a:rPr lang="en-US" sz="800" b="0" i="1" u="none" strike="noStrike" dirty="0" err="1">
                          <a:solidFill>
                            <a:srgbClr val="C00000"/>
                          </a:solidFill>
                          <a:latin typeface="Arial,BoldItalic"/>
                        </a:rPr>
                        <a:t>Shrublands</a:t>
                      </a:r>
                      <a:endParaRPr lang="en-US" sz="800" b="0" i="1" u="none" strike="noStrike" dirty="0">
                        <a:solidFill>
                          <a:srgbClr val="C00000"/>
                        </a:solidFill>
                        <a:latin typeface="Arial,BoldItalic"/>
                      </a:endParaRP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92393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0.94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1.13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30537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-0.21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0.97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61856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0.69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C00000"/>
                          </a:solidFill>
                          <a:latin typeface="Arial,BoldItalic"/>
                        </a:rPr>
                        <a:t>Open </a:t>
                      </a:r>
                      <a:r>
                        <a:rPr lang="en-US" sz="800" b="0" i="1" u="none" strike="noStrike" dirty="0" err="1">
                          <a:solidFill>
                            <a:srgbClr val="C00000"/>
                          </a:solidFill>
                          <a:latin typeface="Arial,BoldItalic"/>
                        </a:rPr>
                        <a:t>Shrublands</a:t>
                      </a:r>
                      <a:endParaRPr lang="en-US" sz="800" b="0" i="1" u="none" strike="noStrike" dirty="0">
                        <a:solidFill>
                          <a:srgbClr val="C00000"/>
                        </a:solidFill>
                        <a:latin typeface="Arial,BoldItalic"/>
                      </a:endParaRP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5906708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0.72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1.29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3305495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0.85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2601213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1.92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0.53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a:solidFill>
                            <a:srgbClr val="000000"/>
                          </a:solidFill>
                          <a:latin typeface="Arial,BoldItalic"/>
                        </a:rPr>
                        <a:t>Woody Savannahs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917791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0.31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407793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-0.12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0.65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509998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0.66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0.52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a:solidFill>
                            <a:srgbClr val="000000"/>
                          </a:solidFill>
                          <a:latin typeface="Arial,BoldItalic"/>
                        </a:rPr>
                        <a:t>Savannahs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3142202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0.81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1008898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0.81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2133304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0.81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0.56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000000"/>
                          </a:solidFill>
                          <a:latin typeface="Arial,BoldItalic"/>
                        </a:rPr>
                        <a:t>Grasslands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1124800</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-0.07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517457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1.25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607343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Permanent Wetlands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28282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4013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0.91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24269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000000"/>
                          </a:solidFill>
                          <a:latin typeface="Arial,BoldItalic"/>
                        </a:rPr>
                        <a:t>Croplands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4072551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0.15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1491236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1.21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2581315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0.82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0.44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Urban Built-Up</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190876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0.27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89295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101581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273831">
                <a:tc>
                  <a:txBody>
                    <a:bodyPr/>
                    <a:lstStyle/>
                    <a:p>
                      <a:pPr algn="l" fontAlgn="t"/>
                      <a:r>
                        <a:rPr lang="en-US" sz="800" b="1" i="1" u="none" strike="noStrike" dirty="0">
                          <a:solidFill>
                            <a:srgbClr val="1D05CB"/>
                          </a:solidFill>
                          <a:latin typeface="Arial,BoldItalic"/>
                        </a:rPr>
                        <a:t>Croplands/Natural Vegetation </a:t>
                      </a:r>
                      <a:r>
                        <a:rPr lang="en-US" sz="800" b="1" i="1" u="none" strike="noStrike" dirty="0" err="1">
                          <a:solidFill>
                            <a:srgbClr val="1D05CB"/>
                          </a:solidFill>
                          <a:latin typeface="Arial,BoldItalic"/>
                        </a:rPr>
                        <a:t>Mosiacs</a:t>
                      </a:r>
                      <a:endParaRPr lang="en-US" sz="800" b="1" i="1" u="none" strike="noStrike" dirty="0">
                        <a:solidFill>
                          <a:srgbClr val="1D05CB"/>
                        </a:solidFill>
                        <a:latin typeface="Arial,BoldItalic"/>
                      </a:endParaRP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1276644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0.31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543193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733451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Snow Ice</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1142843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336615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806228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-0.17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0.31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C00000"/>
                          </a:solidFill>
                          <a:latin typeface="Arial,BoldItalic"/>
                        </a:rPr>
                        <a:t>Barren</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2389775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1.29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0.89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699333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0.75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1690442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0.75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000000"/>
                          </a:solidFill>
                          <a:latin typeface="Arial,BoldItalic"/>
                        </a:rPr>
                        <a:t>Water Bodies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161468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0.86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45826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-0.35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1.35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115642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-0.16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0.55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bl>
          </a:graphicData>
        </a:graphic>
      </p:graphicFrame>
      <p:graphicFrame>
        <p:nvGraphicFramePr>
          <p:cNvPr id="18" name="Table 17"/>
          <p:cNvGraphicFramePr>
            <a:graphicFrameLocks noGrp="1"/>
          </p:cNvGraphicFramePr>
          <p:nvPr/>
        </p:nvGraphicFramePr>
        <p:xfrm>
          <a:off x="3739181" y="1235338"/>
          <a:ext cx="5404819" cy="1905426"/>
        </p:xfrm>
        <a:graphic>
          <a:graphicData uri="http://schemas.openxmlformats.org/drawingml/2006/table">
            <a:tbl>
              <a:tblPr/>
              <a:tblGrid>
                <a:gridCol w="787180"/>
                <a:gridCol w="620202"/>
                <a:gridCol w="500932"/>
                <a:gridCol w="453224"/>
                <a:gridCol w="628153"/>
                <a:gridCol w="469127"/>
                <a:gridCol w="445273"/>
                <a:gridCol w="585268"/>
                <a:gridCol w="457730"/>
                <a:gridCol w="457730"/>
              </a:tblGrid>
              <a:tr h="296963">
                <a:tc rowSpan="2">
                  <a:txBody>
                    <a:bodyPr/>
                    <a:lstStyle/>
                    <a:p>
                      <a:pPr marL="0" marR="0" algn="ctr">
                        <a:lnSpc>
                          <a:spcPct val="115000"/>
                        </a:lnSpc>
                        <a:spcBef>
                          <a:spcPts val="0"/>
                        </a:spcBef>
                        <a:spcAft>
                          <a:spcPts val="0"/>
                        </a:spcAft>
                      </a:pPr>
                      <a:r>
                        <a:rPr lang="en-US" sz="800" b="1" i="1" dirty="0">
                          <a:latin typeface="Arial,BoldItalic"/>
                          <a:ea typeface="宋体"/>
                          <a:cs typeface="Arial,BoldItalic"/>
                        </a:rPr>
                        <a:t>Areas </a:t>
                      </a:r>
                      <a:endParaRPr lang="en-US" sz="1100" dirty="0">
                        <a:latin typeface="Calibri"/>
                        <a:ea typeface="宋体"/>
                        <a:cs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gridSpan="3">
                  <a:txBody>
                    <a:bodyPr/>
                    <a:lstStyle/>
                    <a:p>
                      <a:pPr marL="0" marR="0" algn="ctr">
                        <a:lnSpc>
                          <a:spcPct val="115000"/>
                        </a:lnSpc>
                        <a:spcBef>
                          <a:spcPts val="0"/>
                        </a:spcBef>
                        <a:spcAft>
                          <a:spcPts val="0"/>
                        </a:spcAft>
                      </a:pPr>
                      <a:r>
                        <a:rPr lang="en-US" sz="800" b="1" i="0" dirty="0">
                          <a:latin typeface="Arial,BoldItalic"/>
                          <a:ea typeface="宋体"/>
                          <a:cs typeface="Arial,BoldItalic"/>
                        </a:rPr>
                        <a:t> Overall </a:t>
                      </a:r>
                      <a:endParaRPr lang="en-US" sz="1100" i="0" dirty="0">
                        <a:latin typeface="Calibri"/>
                        <a:ea typeface="宋体"/>
                        <a:cs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100" i="0" dirty="0" smtClean="0">
                          <a:latin typeface="Calibri"/>
                          <a:ea typeface="宋体"/>
                          <a:cs typeface="Times New Roman"/>
                        </a:rPr>
                        <a:t>Day</a:t>
                      </a:r>
                      <a:endParaRPr lang="en-US" sz="1100" i="0" dirty="0">
                        <a:latin typeface="Calibri"/>
                        <a:ea typeface="宋体"/>
                        <a:cs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800" b="1" i="0" dirty="0" smtClean="0">
                          <a:latin typeface="Arial,BoldItalic"/>
                          <a:ea typeface="宋体"/>
                          <a:cs typeface="Arial,BoldItalic"/>
                        </a:rPr>
                        <a:t>Night</a:t>
                      </a:r>
                      <a:r>
                        <a:rPr lang="en-US" sz="800" b="1" i="0" dirty="0">
                          <a:latin typeface="Arial,BoldItalic"/>
                          <a:ea typeface="宋体"/>
                          <a:cs typeface="Arial,BoldItalic"/>
                        </a:rPr>
                        <a:t> </a:t>
                      </a:r>
                      <a:endParaRPr lang="en-US" sz="1100" i="0" dirty="0">
                        <a:latin typeface="Calibri"/>
                        <a:ea typeface="宋体"/>
                        <a:cs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r>
              <a:tr h="159398">
                <a:tc vMerge="1">
                  <a:txBody>
                    <a:bodyPr/>
                    <a:lstStyle/>
                    <a:p>
                      <a:endParaRPr lang="en-US"/>
                    </a:p>
                  </a:txBody>
                  <a:tcPr/>
                </a:tc>
                <a:tc>
                  <a:txBody>
                    <a:bodyPr/>
                    <a:lstStyle/>
                    <a:p>
                      <a:pPr marL="0" marR="0" algn="ctr">
                        <a:lnSpc>
                          <a:spcPct val="115000"/>
                        </a:lnSpc>
                        <a:spcBef>
                          <a:spcPts val="0"/>
                        </a:spcBef>
                        <a:spcAft>
                          <a:spcPts val="0"/>
                        </a:spcAft>
                      </a:pPr>
                      <a:r>
                        <a:rPr lang="en-US" sz="800" b="1" i="1" dirty="0">
                          <a:latin typeface="Arial,BoldItalic"/>
                          <a:ea typeface="宋体"/>
                          <a:cs typeface="Arial,BoldItalic"/>
                        </a:rPr>
                        <a:t>Samples</a:t>
                      </a:r>
                      <a:endParaRPr lang="en-US" sz="110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latin typeface="Arial,BoldItalic"/>
                          <a:ea typeface="宋体"/>
                          <a:cs typeface="Arial,BoldItalic"/>
                        </a:rPr>
                        <a:t>Bias</a:t>
                      </a:r>
                      <a:endParaRPr lang="en-US" sz="110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STD</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Samples</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Bias</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STD</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Samples</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Bias</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STD</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Algeria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850088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1.41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0.79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110433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0.22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0.56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739655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1.59</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0.66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Australia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5164739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0.54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1.27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3021553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-0.18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1.05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2143186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1.56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0.72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Brazil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3436612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0.48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0.89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1002784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-0.32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0.94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2433828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0.81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0.61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73881">
                <a:tc>
                  <a:txBody>
                    <a:bodyPr/>
                    <a:lstStyle/>
                    <a:p>
                      <a:pPr marL="0" marR="0" algn="ctr">
                        <a:lnSpc>
                          <a:spcPct val="115000"/>
                        </a:lnSpc>
                        <a:spcBef>
                          <a:spcPts val="0"/>
                        </a:spcBef>
                        <a:spcAft>
                          <a:spcPts val="0"/>
                        </a:spcAft>
                      </a:pPr>
                      <a:r>
                        <a:rPr lang="en-US" sz="800" b="0" i="1" dirty="0">
                          <a:latin typeface="Arial,BoldItalic"/>
                          <a:ea typeface="宋体"/>
                          <a:cs typeface="Arial,BoldItalic"/>
                        </a:rPr>
                        <a:t>China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1603865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0.83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0.91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528628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0.15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1075240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1.17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0.17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France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3014553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0.07</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1530488</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0.91</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1484065</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0.70</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0.39</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Greenland </a:t>
                      </a:r>
                      <a:endParaRPr lang="en-US" sz="1100" b="1" dirty="0">
                        <a:solidFill>
                          <a:srgbClr val="1D05CB"/>
                        </a:solidFill>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1059702</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0.08</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0.55</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294543</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0.62</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0.50</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765159</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-0.13</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0.41</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err="1">
                          <a:latin typeface="Arial,BoldItalic"/>
                          <a:ea typeface="宋体"/>
                          <a:cs typeface="Arial,BoldItalic"/>
                        </a:rPr>
                        <a:t>Gobabeb</a:t>
                      </a:r>
                      <a:r>
                        <a:rPr lang="en-US" sz="800" b="0" i="1" dirty="0">
                          <a:latin typeface="Arial,BoldItalic"/>
                          <a:ea typeface="宋体"/>
                          <a:cs typeface="Arial,BoldItalic"/>
                        </a:rPr>
                        <a:t>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959981</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0.52</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595335</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0.75</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364646</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2.18</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0.90</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Indian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2482012</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0.39</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1.23</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656915</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-0.98</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1.53</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1825097</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0.88</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0.54</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a:latin typeface="Arial,BoldItalic"/>
                          <a:ea typeface="宋体"/>
                          <a:cs typeface="Arial,BoldItalic"/>
                        </a:rPr>
                        <a:t>USA </a:t>
                      </a:r>
                      <a:endParaRPr lang="en-US" sz="1100" b="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3408392</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0.43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1.17</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1565562</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-0.41</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0.85</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1842830</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1.14</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0.92</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9" name="Table 18"/>
          <p:cNvGraphicFramePr>
            <a:graphicFrameLocks noGrp="1"/>
          </p:cNvGraphicFramePr>
          <p:nvPr/>
        </p:nvGraphicFramePr>
        <p:xfrm>
          <a:off x="6305443" y="3947542"/>
          <a:ext cx="2762358" cy="2601468"/>
        </p:xfrm>
        <a:graphic>
          <a:graphicData uri="http://schemas.openxmlformats.org/drawingml/2006/table">
            <a:tbl>
              <a:tblPr/>
              <a:tblGrid>
                <a:gridCol w="587362"/>
                <a:gridCol w="543749"/>
                <a:gridCol w="543749"/>
                <a:gridCol w="543749"/>
                <a:gridCol w="543749"/>
              </a:tblGrid>
              <a:tr h="190500">
                <a:tc>
                  <a:txBody>
                    <a:bodyPr/>
                    <a:lstStyle/>
                    <a:p>
                      <a:pPr marL="0" marR="0" algn="ctr">
                        <a:lnSpc>
                          <a:spcPct val="115000"/>
                        </a:lnSpc>
                        <a:spcBef>
                          <a:spcPts val="0"/>
                        </a:spcBef>
                        <a:spcAft>
                          <a:spcPts val="0"/>
                        </a:spcAft>
                      </a:pPr>
                      <a:r>
                        <a:rPr lang="en-US" sz="900" dirty="0" smtClean="0">
                          <a:solidFill>
                            <a:srgbClr val="000000"/>
                          </a:solidFill>
                          <a:latin typeface="Times New Roman"/>
                          <a:ea typeface="Times New Roman"/>
                          <a:cs typeface="Times New Roman"/>
                        </a:rPr>
                        <a:t>Temp.</a:t>
                      </a:r>
                      <a:r>
                        <a:rPr lang="en-US" sz="900" baseline="0" dirty="0" smtClean="0">
                          <a:solidFill>
                            <a:srgbClr val="000000"/>
                          </a:solidFill>
                          <a:latin typeface="Times New Roman"/>
                          <a:ea typeface="Times New Roman"/>
                          <a:cs typeface="Times New Roman"/>
                        </a:rPr>
                        <a:t> </a:t>
                      </a:r>
                      <a:r>
                        <a:rPr lang="en-US" sz="900" dirty="0" smtClean="0">
                          <a:solidFill>
                            <a:srgbClr val="000000"/>
                          </a:solidFill>
                          <a:latin typeface="Times New Roman"/>
                          <a:ea typeface="Times New Roman"/>
                          <a:cs typeface="Times New Roman"/>
                        </a:rPr>
                        <a:t>Range</a:t>
                      </a:r>
                      <a:endParaRPr lang="en-US" sz="1100" dirty="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0"/>
                        </a:spcBef>
                        <a:spcAft>
                          <a:spcPts val="0"/>
                        </a:spcAft>
                      </a:pPr>
                      <a:r>
                        <a:rPr lang="en-US" sz="900" dirty="0">
                          <a:solidFill>
                            <a:srgbClr val="000000"/>
                          </a:solidFill>
                          <a:latin typeface="Times New Roman"/>
                          <a:ea typeface="Times New Roman"/>
                          <a:cs typeface="Times New Roman"/>
                        </a:rPr>
                        <a:t>Samples</a:t>
                      </a:r>
                      <a:endParaRPr lang="en-US" sz="1100" dirty="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0"/>
                        </a:spcBef>
                        <a:spcAft>
                          <a:spcPts val="0"/>
                        </a:spcAft>
                      </a:pPr>
                      <a:r>
                        <a:rPr lang="en-US" sz="900">
                          <a:solidFill>
                            <a:srgbClr val="000000"/>
                          </a:solidFill>
                          <a:latin typeface="Times New Roman"/>
                          <a:ea typeface="Times New Roman"/>
                          <a:cs typeface="Times New Roman"/>
                        </a:rPr>
                        <a:t>Bias</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0"/>
                        </a:spcBef>
                        <a:spcAft>
                          <a:spcPts val="0"/>
                        </a:spcAft>
                      </a:pPr>
                      <a:r>
                        <a:rPr lang="en-US" sz="900">
                          <a:solidFill>
                            <a:srgbClr val="000000"/>
                          </a:solidFill>
                          <a:latin typeface="Times New Roman"/>
                          <a:ea typeface="Times New Roman"/>
                          <a:cs typeface="Times New Roman"/>
                        </a:rPr>
                        <a:t>STD</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0"/>
                        </a:spcBef>
                        <a:spcAft>
                          <a:spcPts val="0"/>
                        </a:spcAft>
                      </a:pPr>
                      <a:r>
                        <a:rPr lang="en-US" sz="900">
                          <a:solidFill>
                            <a:srgbClr val="000000"/>
                          </a:solidFill>
                          <a:latin typeface="Times New Roman"/>
                          <a:ea typeface="Times New Roman"/>
                          <a:cs typeface="Times New Roman"/>
                        </a:rPr>
                        <a:t>RMSE</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220-230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12978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-0.05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0.18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0.19</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230-240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355782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-0.08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0.28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0.29</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240-250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622961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0.57</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250-260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371442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0.54</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0.56</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0.78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260-270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303642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0.75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0.72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1.04</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270-280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1648372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0.89</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0.78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1.18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280-290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3732633</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1.05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0.82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1.33</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290-300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7990823</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0.89</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0.92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1.28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300-310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2173475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1.13</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310-320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2481185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1.12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320-330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1578097</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-0.22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1.26</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1.28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330-340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465266</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-0.01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Times New Roman"/>
                          <a:cs typeface="Times New Roman"/>
                        </a:rPr>
                        <a:t>1.28</a:t>
                      </a:r>
                      <a:endParaRPr lang="en-US" sz="1100" dirty="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Times New Roman"/>
                          <a:cs typeface="Times New Roman"/>
                        </a:rPr>
                        <a:t>1.28</a:t>
                      </a:r>
                      <a:endParaRPr lang="en-US" sz="1100" dirty="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sp>
        <p:nvSpPr>
          <p:cNvPr id="20" name="TextBox 19"/>
          <p:cNvSpPr txBox="1"/>
          <p:nvPr/>
        </p:nvSpPr>
        <p:spPr>
          <a:xfrm>
            <a:off x="4842934" y="863600"/>
            <a:ext cx="2871684" cy="369332"/>
          </a:xfrm>
          <a:prstGeom prst="rect">
            <a:avLst/>
          </a:prstGeom>
          <a:noFill/>
        </p:spPr>
        <p:txBody>
          <a:bodyPr wrap="none" rtlCol="0">
            <a:spAutoFit/>
          </a:bodyPr>
          <a:lstStyle/>
          <a:p>
            <a:r>
              <a:rPr lang="en-US" i="1" dirty="0" smtClean="0">
                <a:solidFill>
                  <a:srgbClr val="002060"/>
                </a:solidFill>
              </a:rPr>
              <a:t>Validation Results over areas</a:t>
            </a:r>
            <a:endParaRPr lang="en-US" i="1" dirty="0">
              <a:solidFill>
                <a:srgbClr val="002060"/>
              </a:solidFill>
            </a:endParaRPr>
          </a:p>
        </p:txBody>
      </p:sp>
      <p:sp>
        <p:nvSpPr>
          <p:cNvPr id="21" name="TextBox 20"/>
          <p:cNvSpPr txBox="1"/>
          <p:nvPr/>
        </p:nvSpPr>
        <p:spPr>
          <a:xfrm>
            <a:off x="2023544" y="3141133"/>
            <a:ext cx="2499659" cy="369332"/>
          </a:xfrm>
          <a:prstGeom prst="rect">
            <a:avLst/>
          </a:prstGeom>
          <a:noFill/>
        </p:spPr>
        <p:txBody>
          <a:bodyPr wrap="none" rtlCol="0">
            <a:spAutoFit/>
          </a:bodyPr>
          <a:lstStyle/>
          <a:p>
            <a:r>
              <a:rPr lang="en-US" i="1" dirty="0" smtClean="0">
                <a:solidFill>
                  <a:srgbClr val="002060"/>
                </a:solidFill>
              </a:rPr>
              <a:t>Results over surface type</a:t>
            </a:r>
            <a:endParaRPr lang="en-US" i="1" dirty="0">
              <a:solidFill>
                <a:srgbClr val="002060"/>
              </a:solidFill>
            </a:endParaRPr>
          </a:p>
        </p:txBody>
      </p:sp>
      <p:sp>
        <p:nvSpPr>
          <p:cNvPr id="22" name="TextBox 21"/>
          <p:cNvSpPr txBox="1"/>
          <p:nvPr/>
        </p:nvSpPr>
        <p:spPr>
          <a:xfrm>
            <a:off x="6502402" y="3450166"/>
            <a:ext cx="2456826" cy="369332"/>
          </a:xfrm>
          <a:prstGeom prst="rect">
            <a:avLst/>
          </a:prstGeom>
          <a:noFill/>
        </p:spPr>
        <p:txBody>
          <a:bodyPr wrap="none" rtlCol="0">
            <a:spAutoFit/>
          </a:bodyPr>
          <a:lstStyle/>
          <a:p>
            <a:r>
              <a:rPr lang="en-US" i="1" dirty="0" smtClean="0">
                <a:solidFill>
                  <a:srgbClr val="002060"/>
                </a:solidFill>
              </a:rPr>
              <a:t>Over temperature range</a:t>
            </a:r>
            <a:endParaRPr lang="en-US" i="1"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Quality analysis/validation</a:t>
            </a:r>
            <a:br>
              <a:rPr lang="en-US" dirty="0" smtClean="0"/>
            </a:br>
            <a:r>
              <a:rPr lang="en-US" sz="3100" dirty="0" smtClean="0"/>
              <a:t>---- Cross satellite comparison (MODIS)</a:t>
            </a:r>
            <a:endParaRPr lang="en-US" sz="3100" dirty="0"/>
          </a:p>
        </p:txBody>
      </p:sp>
      <p:sp>
        <p:nvSpPr>
          <p:cNvPr id="6" name="TextBox 5"/>
          <p:cNvSpPr txBox="1"/>
          <p:nvPr/>
        </p:nvSpPr>
        <p:spPr>
          <a:xfrm>
            <a:off x="217746" y="5852558"/>
            <a:ext cx="8569842" cy="830997"/>
          </a:xfrm>
          <a:prstGeom prst="rect">
            <a:avLst/>
          </a:prstGeom>
          <a:noFill/>
        </p:spPr>
        <p:txBody>
          <a:bodyPr wrap="square" rtlCol="0">
            <a:spAutoFit/>
          </a:bodyPr>
          <a:lstStyle/>
          <a:p>
            <a:r>
              <a:rPr lang="en-US" sz="1600" dirty="0" smtClean="0"/>
              <a:t>Comparison results from Simultaneous Nadir Overpass (SNO) between VIIRS and AQUA  in 2012 over US , Oct-Dec, 2013 over US, polar and low latitude (over 100 scenes).  The matchups are quality controlled for both LST measurements. </a:t>
            </a:r>
            <a:endParaRPr lang="en-US" sz="1600" dirty="0"/>
          </a:p>
        </p:txBody>
      </p:sp>
      <p:sp>
        <p:nvSpPr>
          <p:cNvPr id="7" name="Slide Number Placeholder 6"/>
          <p:cNvSpPr>
            <a:spLocks noGrp="1"/>
          </p:cNvSpPr>
          <p:nvPr>
            <p:ph type="sldNum" sz="quarter" idx="12"/>
          </p:nvPr>
        </p:nvSpPr>
        <p:spPr/>
        <p:txBody>
          <a:bodyPr/>
          <a:lstStyle/>
          <a:p>
            <a:fld id="{55C4F117-4109-4632-A0A2-C51A65740652}" type="slidenum">
              <a:rPr lang="en-US" smtClean="0"/>
              <a:pPr/>
              <a:t>23</a:t>
            </a:fld>
            <a:endParaRPr lang="en-US"/>
          </a:p>
        </p:txBody>
      </p:sp>
      <p:grpSp>
        <p:nvGrpSpPr>
          <p:cNvPr id="9" name="Group 8"/>
          <p:cNvGrpSpPr/>
          <p:nvPr/>
        </p:nvGrpSpPr>
        <p:grpSpPr>
          <a:xfrm>
            <a:off x="333375" y="1638300"/>
            <a:ext cx="8305800" cy="4192569"/>
            <a:chOff x="304800" y="1476375"/>
            <a:chExt cx="8305800" cy="4192569"/>
          </a:xfrm>
        </p:grpSpPr>
        <p:pic>
          <p:nvPicPr>
            <p:cNvPr id="3074" name="Picture 2"/>
            <p:cNvPicPr>
              <a:picLocks noChangeAspect="1" noChangeArrowheads="1"/>
            </p:cNvPicPr>
            <p:nvPr/>
          </p:nvPicPr>
          <p:blipFill>
            <a:blip r:embed="rId3" cstate="print"/>
            <a:srcRect/>
            <a:stretch>
              <a:fillRect/>
            </a:stretch>
          </p:blipFill>
          <p:spPr bwMode="auto">
            <a:xfrm>
              <a:off x="304800" y="1476375"/>
              <a:ext cx="4191000" cy="4191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495800" y="1554144"/>
              <a:ext cx="4114800" cy="4114800"/>
            </a:xfrm>
            <a:prstGeom prst="rect">
              <a:avLst/>
            </a:prstGeom>
            <a:noFill/>
            <a:ln w="9525">
              <a:noFill/>
              <a:miter lim="800000"/>
              <a:headEnd/>
              <a:tailEnd/>
            </a:ln>
          </p:spPr>
        </p:pic>
      </p:grpSp>
      <p:sp>
        <p:nvSpPr>
          <p:cNvPr id="8" name="TextBox 7"/>
          <p:cNvSpPr txBox="1"/>
          <p:nvPr/>
        </p:nvSpPr>
        <p:spPr>
          <a:xfrm>
            <a:off x="166158" y="1072092"/>
            <a:ext cx="8073492" cy="461665"/>
          </a:xfrm>
          <a:prstGeom prst="rect">
            <a:avLst/>
          </a:prstGeom>
          <a:noFill/>
        </p:spPr>
        <p:txBody>
          <a:bodyPr wrap="none" rtlCol="0">
            <a:spAutoFit/>
          </a:bodyPr>
          <a:lstStyle/>
          <a:p>
            <a:r>
              <a:rPr lang="en-US" sz="2400" dirty="0" smtClean="0">
                <a:solidFill>
                  <a:srgbClr val="1D05CB"/>
                </a:solidFill>
              </a:rPr>
              <a:t>Cross Satellite Comparison: VIIRS </a:t>
            </a:r>
            <a:r>
              <a:rPr lang="en-US" sz="2400" dirty="0" err="1" smtClean="0">
                <a:solidFill>
                  <a:srgbClr val="1D05CB"/>
                </a:solidFill>
              </a:rPr>
              <a:t>vs</a:t>
            </a:r>
            <a:r>
              <a:rPr lang="en-US" sz="2400" dirty="0" smtClean="0">
                <a:solidFill>
                  <a:srgbClr val="1D05CB"/>
                </a:solidFill>
              </a:rPr>
              <a:t> MODIS Aqua LST (granules)</a:t>
            </a:r>
            <a:endParaRPr lang="en-US" sz="2400" dirty="0">
              <a:solidFill>
                <a:srgbClr val="1D05CB"/>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Trigo\Documents\ITRIGO\Projectos\NOAA\Scatter_201401.jpg"/>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5762626" y="1255238"/>
            <a:ext cx="3374407" cy="285003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600940" y="956035"/>
            <a:ext cx="1656184" cy="338554"/>
          </a:xfrm>
          <a:prstGeom prst="rect">
            <a:avLst/>
          </a:prstGeom>
          <a:noFill/>
        </p:spPr>
        <p:txBody>
          <a:bodyPr wrap="square" rtlCol="0">
            <a:spAutoFit/>
          </a:bodyPr>
          <a:lstStyle/>
          <a:p>
            <a:pPr algn="ctr"/>
            <a:r>
              <a:rPr lang="pt-PT" sz="1600" b="1" dirty="0" smtClean="0"/>
              <a:t>VIIRS</a:t>
            </a:r>
            <a:endParaRPr lang="en-US" sz="1600" b="1" dirty="0"/>
          </a:p>
        </p:txBody>
      </p:sp>
      <p:sp>
        <p:nvSpPr>
          <p:cNvPr id="7" name="TextBox 6"/>
          <p:cNvSpPr txBox="1"/>
          <p:nvPr/>
        </p:nvSpPr>
        <p:spPr>
          <a:xfrm>
            <a:off x="3680888" y="948491"/>
            <a:ext cx="1656184" cy="338554"/>
          </a:xfrm>
          <a:prstGeom prst="rect">
            <a:avLst/>
          </a:prstGeom>
          <a:noFill/>
        </p:spPr>
        <p:txBody>
          <a:bodyPr wrap="square" rtlCol="0">
            <a:spAutoFit/>
          </a:bodyPr>
          <a:lstStyle/>
          <a:p>
            <a:pPr algn="ctr"/>
            <a:r>
              <a:rPr lang="pt-PT" sz="1600" b="1" dirty="0" smtClean="0"/>
              <a:t>SEVIRI</a:t>
            </a:r>
            <a:endParaRPr lang="en-US" sz="1600" b="1" dirty="0"/>
          </a:p>
        </p:txBody>
      </p:sp>
      <p:sp>
        <p:nvSpPr>
          <p:cNvPr id="8" name="Rectangle 7"/>
          <p:cNvSpPr/>
          <p:nvPr/>
        </p:nvSpPr>
        <p:spPr>
          <a:xfrm>
            <a:off x="1116419" y="-19050"/>
            <a:ext cx="6836734" cy="1015663"/>
          </a:xfrm>
          <a:prstGeom prst="rect">
            <a:avLst/>
          </a:prstGeom>
        </p:spPr>
        <p:txBody>
          <a:bodyPr wrap="square">
            <a:spAutoFit/>
          </a:bodyPr>
          <a:lstStyle/>
          <a:p>
            <a:pPr algn="ctr"/>
            <a:r>
              <a:rPr lang="en-US" sz="3200" dirty="0" smtClean="0"/>
              <a:t>Quality Analysis/Validation</a:t>
            </a:r>
            <a:r>
              <a:rPr lang="en-US" sz="2800" dirty="0" smtClean="0"/>
              <a:t/>
            </a:r>
            <a:br>
              <a:rPr lang="en-US" sz="2800" dirty="0" smtClean="0"/>
            </a:br>
            <a:r>
              <a:rPr lang="en-US" sz="2800" dirty="0" smtClean="0"/>
              <a:t>---- Cross satellite comparison (SEVIRI)</a:t>
            </a:r>
            <a:endParaRPr lang="en-US" sz="2800" dirty="0"/>
          </a:p>
        </p:txBody>
      </p:sp>
      <p:sp>
        <p:nvSpPr>
          <p:cNvPr id="2" name="TextBox 1"/>
          <p:cNvSpPr txBox="1"/>
          <p:nvPr/>
        </p:nvSpPr>
        <p:spPr>
          <a:xfrm>
            <a:off x="1790700" y="962709"/>
            <a:ext cx="2076450" cy="307777"/>
          </a:xfrm>
          <a:prstGeom prst="rect">
            <a:avLst/>
          </a:prstGeom>
          <a:noFill/>
        </p:spPr>
        <p:txBody>
          <a:bodyPr wrap="square" rtlCol="0">
            <a:spAutoFit/>
          </a:bodyPr>
          <a:lstStyle/>
          <a:p>
            <a:pPr algn="ctr"/>
            <a:r>
              <a:rPr lang="pt-PT" sz="1400" b="1" dirty="0" smtClean="0"/>
              <a:t>1-9 Jan 2014 </a:t>
            </a:r>
            <a:endParaRPr lang="en-US" sz="1400" b="1" dirty="0"/>
          </a:p>
        </p:txBody>
      </p:sp>
      <p:sp>
        <p:nvSpPr>
          <p:cNvPr id="9" name="TextBox 8"/>
          <p:cNvSpPr txBox="1"/>
          <p:nvPr/>
        </p:nvSpPr>
        <p:spPr>
          <a:xfrm>
            <a:off x="1342139" y="6586865"/>
            <a:ext cx="5968301" cy="261610"/>
          </a:xfrm>
          <a:prstGeom prst="rect">
            <a:avLst/>
          </a:prstGeom>
          <a:noFill/>
        </p:spPr>
        <p:txBody>
          <a:bodyPr wrap="none" rtlCol="0">
            <a:spAutoFit/>
          </a:bodyPr>
          <a:lstStyle/>
          <a:p>
            <a:r>
              <a:rPr lang="en-US" sz="1100" dirty="0" smtClean="0"/>
              <a:t>Courtesy of  Isabel F. </a:t>
            </a:r>
            <a:r>
              <a:rPr lang="en-US" sz="1100" dirty="0" err="1" smtClean="0"/>
              <a:t>Trigo</a:t>
            </a:r>
            <a:r>
              <a:rPr lang="en-US" sz="1100" dirty="0" smtClean="0"/>
              <a:t> , through US-Portugal  Bilateral cooperation program (on remote Sensing)</a:t>
            </a:r>
            <a:endParaRPr lang="en-US" sz="1100" dirty="0"/>
          </a:p>
        </p:txBody>
      </p:sp>
      <p:pic>
        <p:nvPicPr>
          <p:cNvPr id="10" name="Picture 9"/>
          <p:cNvPicPr/>
          <p:nvPr/>
        </p:nvPicPr>
        <p:blipFill>
          <a:blip r:embed="rId4"/>
          <a:srcRect/>
          <a:stretch>
            <a:fillRect/>
          </a:stretch>
        </p:blipFill>
        <p:spPr bwMode="auto">
          <a:xfrm>
            <a:off x="0" y="1270319"/>
            <a:ext cx="2914650" cy="5301932"/>
          </a:xfrm>
          <a:prstGeom prst="rect">
            <a:avLst/>
          </a:prstGeom>
          <a:noFill/>
          <a:ln w="9525">
            <a:noFill/>
            <a:miter lim="800000"/>
            <a:headEnd/>
            <a:tailEnd/>
          </a:ln>
        </p:spPr>
      </p:pic>
      <p:pic>
        <p:nvPicPr>
          <p:cNvPr id="11" name="Picture 10"/>
          <p:cNvPicPr/>
          <p:nvPr/>
        </p:nvPicPr>
        <p:blipFill>
          <a:blip r:embed="rId5"/>
          <a:srcRect/>
          <a:stretch>
            <a:fillRect/>
          </a:stretch>
        </p:blipFill>
        <p:spPr bwMode="auto">
          <a:xfrm>
            <a:off x="3038476" y="1265873"/>
            <a:ext cx="2800350" cy="5325427"/>
          </a:xfrm>
          <a:prstGeom prst="rect">
            <a:avLst/>
          </a:prstGeom>
          <a:noFill/>
          <a:ln w="9525">
            <a:noFill/>
            <a:miter lim="800000"/>
            <a:headEnd/>
            <a:tailEnd/>
          </a:ln>
        </p:spPr>
      </p:pic>
      <p:pic>
        <p:nvPicPr>
          <p:cNvPr id="4" name="Picture 2"/>
          <p:cNvPicPr>
            <a:picLocks noChangeAspect="1" noChangeArrowheads="1"/>
          </p:cNvPicPr>
          <p:nvPr/>
        </p:nvPicPr>
        <p:blipFill>
          <a:blip r:embed="rId6"/>
          <a:srcRect/>
          <a:stretch>
            <a:fillRect/>
          </a:stretch>
        </p:blipFill>
        <p:spPr bwMode="auto">
          <a:xfrm>
            <a:off x="2738439" y="2724150"/>
            <a:ext cx="452436" cy="2390775"/>
          </a:xfrm>
          <a:prstGeom prst="rect">
            <a:avLst/>
          </a:prstGeom>
          <a:noFill/>
          <a:ln w="9525">
            <a:noFill/>
            <a:miter lim="800000"/>
            <a:headEnd/>
            <a:tailEnd/>
          </a:ln>
          <a:effectLst/>
        </p:spPr>
      </p:pic>
      <p:pic>
        <p:nvPicPr>
          <p:cNvPr id="13" name="Picture 2" descr="C:\Users\Trigo\Documents\ITRIGO\Projectos\NOAA\Scatter_201308.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791201" y="4118610"/>
            <a:ext cx="3322433" cy="254889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7858124" y="3267075"/>
            <a:ext cx="1028415" cy="553998"/>
          </a:xfrm>
          <a:prstGeom prst="rect">
            <a:avLst/>
          </a:prstGeom>
          <a:noFill/>
        </p:spPr>
        <p:txBody>
          <a:bodyPr wrap="square" rtlCol="0">
            <a:spAutoFit/>
          </a:bodyPr>
          <a:lstStyle/>
          <a:p>
            <a:r>
              <a:rPr lang="pt-PT" sz="1000" b="1" dirty="0" smtClean="0"/>
              <a:t>Daytime</a:t>
            </a:r>
            <a:endParaRPr lang="pt-PT" sz="1000" dirty="0"/>
          </a:p>
          <a:p>
            <a:r>
              <a:rPr lang="pt-PT" sz="1000" dirty="0" smtClean="0"/>
              <a:t>Bias = -2.02 </a:t>
            </a:r>
            <a:r>
              <a:rPr lang="pt-PT" sz="1000" dirty="0" err="1" smtClean="0"/>
              <a:t>ºC</a:t>
            </a:r>
            <a:endParaRPr lang="pt-PT" sz="1000" dirty="0" smtClean="0"/>
          </a:p>
          <a:p>
            <a:r>
              <a:rPr lang="pt-PT" sz="1000" dirty="0" smtClean="0"/>
              <a:t>RMSE = 2.81 </a:t>
            </a:r>
            <a:r>
              <a:rPr lang="pt-PT" sz="1000" dirty="0" err="1" smtClean="0"/>
              <a:t>ºC</a:t>
            </a:r>
            <a:endParaRPr lang="en-US" sz="1000" dirty="0"/>
          </a:p>
        </p:txBody>
      </p:sp>
      <p:sp>
        <p:nvSpPr>
          <p:cNvPr id="15" name="TextBox 14"/>
          <p:cNvSpPr txBox="1"/>
          <p:nvPr/>
        </p:nvSpPr>
        <p:spPr>
          <a:xfrm>
            <a:off x="7814732" y="5889799"/>
            <a:ext cx="1043518" cy="553998"/>
          </a:xfrm>
          <a:prstGeom prst="rect">
            <a:avLst/>
          </a:prstGeom>
          <a:noFill/>
        </p:spPr>
        <p:txBody>
          <a:bodyPr wrap="square" rtlCol="0">
            <a:spAutoFit/>
          </a:bodyPr>
          <a:lstStyle/>
          <a:p>
            <a:r>
              <a:rPr lang="pt-PT" sz="1000" b="1" dirty="0" smtClean="0"/>
              <a:t>Daytime</a:t>
            </a:r>
            <a:endParaRPr lang="pt-PT" sz="1000" dirty="0"/>
          </a:p>
          <a:p>
            <a:r>
              <a:rPr lang="pt-PT" sz="1000" dirty="0" smtClean="0"/>
              <a:t>Bias = -2.95 </a:t>
            </a:r>
            <a:r>
              <a:rPr lang="pt-PT" sz="1000" dirty="0" err="1" smtClean="0"/>
              <a:t>ºC</a:t>
            </a:r>
            <a:endParaRPr lang="pt-PT" sz="1000" dirty="0" smtClean="0"/>
          </a:p>
          <a:p>
            <a:r>
              <a:rPr lang="pt-PT" sz="1000" dirty="0" smtClean="0"/>
              <a:t>RMSE = 4.76 </a:t>
            </a:r>
            <a:r>
              <a:rPr lang="pt-PT" sz="1000" dirty="0" err="1" smtClean="0"/>
              <a:t>ºC</a:t>
            </a:r>
            <a:endParaRPr lang="en-US" sz="1000" dirty="0"/>
          </a:p>
        </p:txBody>
      </p:sp>
      <p:sp>
        <p:nvSpPr>
          <p:cNvPr id="16" name="TextBox 15"/>
          <p:cNvSpPr txBox="1"/>
          <p:nvPr/>
        </p:nvSpPr>
        <p:spPr>
          <a:xfrm>
            <a:off x="6210552" y="1501315"/>
            <a:ext cx="1728192" cy="553998"/>
          </a:xfrm>
          <a:prstGeom prst="rect">
            <a:avLst/>
          </a:prstGeom>
          <a:noFill/>
        </p:spPr>
        <p:txBody>
          <a:bodyPr wrap="square" rtlCol="0">
            <a:spAutoFit/>
          </a:bodyPr>
          <a:lstStyle/>
          <a:p>
            <a:r>
              <a:rPr lang="pt-PT" sz="1000" b="1" dirty="0" smtClean="0"/>
              <a:t>Night-time</a:t>
            </a:r>
            <a:endParaRPr lang="pt-PT" sz="1000" dirty="0"/>
          </a:p>
          <a:p>
            <a:r>
              <a:rPr lang="pt-PT" sz="1000" dirty="0" smtClean="0"/>
              <a:t>Bias = -0.15 </a:t>
            </a:r>
            <a:r>
              <a:rPr lang="pt-PT" sz="1000" dirty="0" err="1" smtClean="0"/>
              <a:t>ºC</a:t>
            </a:r>
            <a:endParaRPr lang="pt-PT" sz="1000" dirty="0" smtClean="0"/>
          </a:p>
          <a:p>
            <a:r>
              <a:rPr lang="pt-PT" sz="1000" dirty="0" smtClean="0"/>
              <a:t>RMSE = 2.16 </a:t>
            </a:r>
            <a:r>
              <a:rPr lang="pt-PT" sz="1000" dirty="0" err="1" smtClean="0"/>
              <a:t>ºC</a:t>
            </a:r>
            <a:endParaRPr lang="en-US" sz="1000" dirty="0"/>
          </a:p>
        </p:txBody>
      </p:sp>
      <p:sp>
        <p:nvSpPr>
          <p:cNvPr id="17" name="TextBox 16"/>
          <p:cNvSpPr txBox="1"/>
          <p:nvPr/>
        </p:nvSpPr>
        <p:spPr>
          <a:xfrm>
            <a:off x="6214674" y="4307129"/>
            <a:ext cx="1728192" cy="553998"/>
          </a:xfrm>
          <a:prstGeom prst="rect">
            <a:avLst/>
          </a:prstGeom>
          <a:noFill/>
        </p:spPr>
        <p:txBody>
          <a:bodyPr wrap="square" rtlCol="0">
            <a:spAutoFit/>
          </a:bodyPr>
          <a:lstStyle/>
          <a:p>
            <a:r>
              <a:rPr lang="pt-PT" sz="1000" b="1" dirty="0" err="1" smtClean="0"/>
              <a:t>Night</a:t>
            </a:r>
            <a:r>
              <a:rPr lang="pt-PT" sz="1000" b="1" dirty="0" smtClean="0"/>
              <a:t>-time</a:t>
            </a:r>
          </a:p>
          <a:p>
            <a:r>
              <a:rPr lang="pt-PT" sz="1000" dirty="0" smtClean="0"/>
              <a:t>Bias = +0.26 ºC</a:t>
            </a:r>
          </a:p>
          <a:p>
            <a:r>
              <a:rPr lang="pt-PT" sz="1000" dirty="0" smtClean="0"/>
              <a:t>RMSE = 1.55 </a:t>
            </a:r>
            <a:r>
              <a:rPr lang="pt-PT" sz="1000" dirty="0" err="1" smtClean="0"/>
              <a:t>ºC</a:t>
            </a:r>
            <a:endParaRPr lang="en-US" sz="1000" dirty="0"/>
          </a:p>
        </p:txBody>
      </p:sp>
      <p:sp>
        <p:nvSpPr>
          <p:cNvPr id="18" name="TextBox 17"/>
          <p:cNvSpPr txBox="1"/>
          <p:nvPr/>
        </p:nvSpPr>
        <p:spPr>
          <a:xfrm>
            <a:off x="7915275" y="1162734"/>
            <a:ext cx="990600" cy="307777"/>
          </a:xfrm>
          <a:prstGeom prst="rect">
            <a:avLst/>
          </a:prstGeom>
          <a:noFill/>
        </p:spPr>
        <p:txBody>
          <a:bodyPr wrap="square" rtlCol="0">
            <a:spAutoFit/>
          </a:bodyPr>
          <a:lstStyle/>
          <a:p>
            <a:pPr algn="ctr"/>
            <a:r>
              <a:rPr lang="pt-PT" sz="1400" b="1" dirty="0" smtClean="0"/>
              <a:t>Jan. 1-9</a:t>
            </a:r>
            <a:endParaRPr lang="en-US" sz="1400" b="1" dirty="0"/>
          </a:p>
        </p:txBody>
      </p:sp>
      <p:sp>
        <p:nvSpPr>
          <p:cNvPr id="19" name="TextBox 18"/>
          <p:cNvSpPr txBox="1"/>
          <p:nvPr/>
        </p:nvSpPr>
        <p:spPr>
          <a:xfrm>
            <a:off x="8115300" y="3982134"/>
            <a:ext cx="990600" cy="307777"/>
          </a:xfrm>
          <a:prstGeom prst="rect">
            <a:avLst/>
          </a:prstGeom>
          <a:noFill/>
        </p:spPr>
        <p:txBody>
          <a:bodyPr wrap="square" rtlCol="0">
            <a:spAutoFit/>
          </a:bodyPr>
          <a:lstStyle/>
          <a:p>
            <a:pPr algn="ctr"/>
            <a:r>
              <a:rPr lang="pt-PT" sz="1400" b="1" dirty="0" smtClean="0"/>
              <a:t>Aug. 1-9</a:t>
            </a:r>
            <a:endParaRPr lang="en-US" sz="1400" b="1" dirty="0"/>
          </a:p>
        </p:txBody>
      </p:sp>
    </p:spTree>
    <p:extLst>
      <p:ext uri="{BB962C8B-B14F-4D97-AF65-F5344CB8AC3E}">
        <p14:creationId xmlns="" xmlns:p14="http://schemas.microsoft.com/office/powerpoint/2010/main" val="1877082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Error Budget </a:t>
            </a:r>
            <a:endParaRPr lang="en-US" sz="32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25</a:t>
            </a:fld>
            <a:endParaRPr lang="en-US"/>
          </a:p>
        </p:txBody>
      </p:sp>
      <p:graphicFrame>
        <p:nvGraphicFramePr>
          <p:cNvPr id="6" name="Table 5"/>
          <p:cNvGraphicFramePr>
            <a:graphicFrameLocks noGrp="1"/>
          </p:cNvGraphicFramePr>
          <p:nvPr/>
        </p:nvGraphicFramePr>
        <p:xfrm>
          <a:off x="103367" y="1197568"/>
          <a:ext cx="8889383" cy="2643623"/>
        </p:xfrm>
        <a:graphic>
          <a:graphicData uri="http://schemas.openxmlformats.org/drawingml/2006/table">
            <a:tbl>
              <a:tblPr firstRow="1" bandRow="1">
                <a:tableStyleId>{5C22544A-7EE6-4342-B048-85BDC9FD1C3A}</a:tableStyleId>
              </a:tblPr>
              <a:tblGrid>
                <a:gridCol w="970059"/>
                <a:gridCol w="978011"/>
                <a:gridCol w="978010"/>
                <a:gridCol w="5963303"/>
              </a:tblGrid>
              <a:tr h="481298">
                <a:tc>
                  <a:txBody>
                    <a:bodyPr/>
                    <a:lstStyle/>
                    <a:p>
                      <a:pPr algn="ctr"/>
                      <a:r>
                        <a:rPr lang="en-US" sz="1400" dirty="0" smtClean="0">
                          <a:latin typeface="Times New Roman" pitchFamily="18" charset="0"/>
                          <a:cs typeface="Times New Roman" pitchFamily="18" charset="0"/>
                        </a:rPr>
                        <a:t>Attribute Analyzed</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 L1RD Threshold</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Validation Result</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Description</a:t>
                      </a:r>
                      <a:endParaRPr lang="en-US" sz="1400" dirty="0">
                        <a:latin typeface="Times New Roman" pitchFamily="18" charset="0"/>
                        <a:cs typeface="Times New Roman" pitchFamily="18" charset="0"/>
                      </a:endParaRPr>
                    </a:p>
                  </a:txBody>
                  <a:tcPr/>
                </a:tc>
              </a:tr>
              <a:tr h="59455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In-situ Validation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1.4K(2.5K)</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smtClean="0">
                          <a:ln>
                            <a:noFill/>
                          </a:ln>
                          <a:solidFill>
                            <a:srgbClr val="1D05CB"/>
                          </a:solidFill>
                          <a:effectLst/>
                          <a:latin typeface="Times New Roman" pitchFamily="18" charset="0"/>
                          <a:cs typeface="Times New Roman" pitchFamily="18" charset="0"/>
                        </a:rPr>
                        <a:t>-0.37(2.35)</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Results are based on the VIIRS data over SURFRAD sites for over 2.5 years . The error budget estimation is limited by ground data quality control, cloud filtering procedure and upstream data error.</a:t>
                      </a:r>
                    </a:p>
                  </a:txBody>
                  <a:tcPr marT="45723" marB="45723" horzOverflow="overflow"/>
                </a:tc>
              </a:tr>
              <a:tr h="5945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R-based Validation</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1.4K(2.5K)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0.47(1.12)</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A forward radiative transfer model is used, over 9 regions in globe, representing all 17-IGBP types over the seasons. The error budget estimation is limited by profile quality, cloud screening procedure and sampling procedure.</a:t>
                      </a:r>
                    </a:p>
                  </a:txBody>
                  <a:tcPr marT="45723" marB="45723" horzOverflow="overflow"/>
                </a:tc>
              </a:tr>
              <a:tr h="8452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Cross satellite Comparison</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0.59(1.93): daytime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0.99(2.02): nighttime</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The results are based on comparisons to MODIS LST, over 100 scenes, over low latitude, polar area and </a:t>
                      </a:r>
                      <a:r>
                        <a:rPr kumimoji="0" lang="en-US" sz="1200" b="0" i="0" u="none" strike="noStrike" cap="none" normalizeH="0" baseline="0" dirty="0" err="1" smtClean="0">
                          <a:ln>
                            <a:noFill/>
                          </a:ln>
                          <a:solidFill>
                            <a:srgbClr val="000000"/>
                          </a:solidFill>
                          <a:effectLst/>
                          <a:latin typeface="Times New Roman" pitchFamily="18" charset="0"/>
                          <a:cs typeface="Times New Roman" pitchFamily="18" charset="0"/>
                        </a:rPr>
                        <a:t>CONUSThe</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 error budget estimation  is limited by the spatial and temporal difference, sensor difference, angle difference etc.  </a:t>
                      </a:r>
                    </a:p>
                  </a:txBody>
                  <a:tcPr marT="45723" marB="45723" horzOverflow="overflow"/>
                </a:tc>
              </a:tr>
            </a:tbl>
          </a:graphicData>
        </a:graphic>
      </p:graphicFrame>
      <p:graphicFrame>
        <p:nvGraphicFramePr>
          <p:cNvPr id="5" name="Table 4"/>
          <p:cNvGraphicFramePr>
            <a:graphicFrameLocks noGrp="1"/>
          </p:cNvGraphicFramePr>
          <p:nvPr/>
        </p:nvGraphicFramePr>
        <p:xfrm>
          <a:off x="95412" y="4166232"/>
          <a:ext cx="8856005" cy="2645939"/>
        </p:xfrm>
        <a:graphic>
          <a:graphicData uri="http://schemas.openxmlformats.org/drawingml/2006/table">
            <a:tbl>
              <a:tblPr firstRow="1" bandRow="1">
                <a:tableStyleId>{5C22544A-7EE6-4342-B048-85BDC9FD1C3A}</a:tableStyleId>
              </a:tblPr>
              <a:tblGrid>
                <a:gridCol w="914404"/>
                <a:gridCol w="970059"/>
                <a:gridCol w="1105232"/>
                <a:gridCol w="970055"/>
                <a:gridCol w="4896255"/>
              </a:tblGrid>
              <a:tr h="477327">
                <a:tc>
                  <a:txBody>
                    <a:bodyPr/>
                    <a:lstStyle/>
                    <a:p>
                      <a:pPr algn="ctr"/>
                      <a:r>
                        <a:rPr lang="en-US" sz="1400" dirty="0" smtClean="0">
                          <a:latin typeface="Times New Roman" pitchFamily="18" charset="0"/>
                          <a:cs typeface="Times New Roman" pitchFamily="18" charset="0"/>
                        </a:rPr>
                        <a:t>Attribute Analyzed</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 L1RD Threshold</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Theoretical Results</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Real data</a:t>
                      </a:r>
                      <a:endParaRPr lang="en-US" sz="1400" baseline="0" dirty="0" smtClean="0">
                        <a:latin typeface="Times New Roman" pitchFamily="18" charset="0"/>
                        <a:cs typeface="Times New Roman" pitchFamily="18" charset="0"/>
                      </a:endParaRPr>
                    </a:p>
                    <a:p>
                      <a:pPr algn="ctr"/>
                      <a:r>
                        <a:rPr lang="en-US" sz="1400" dirty="0" smtClean="0">
                          <a:latin typeface="Times New Roman" pitchFamily="18" charset="0"/>
                          <a:cs typeface="Times New Roman" pitchFamily="18" charset="0"/>
                        </a:rPr>
                        <a:t>results</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Description</a:t>
                      </a:r>
                      <a:endParaRPr lang="en-US" sz="1400" dirty="0">
                        <a:latin typeface="Times New Roman" pitchFamily="18" charset="0"/>
                        <a:cs typeface="Times New Roman" pitchFamily="18" charset="0"/>
                      </a:endParaRPr>
                    </a:p>
                  </a:txBody>
                  <a:tcPr/>
                </a:tc>
              </a:tr>
              <a:tr h="6121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Overall</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1.4K(2.5K)</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0.00(0.46)</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rgbClr val="1D05CB"/>
                          </a:solidFill>
                          <a:effectLst/>
                          <a:latin typeface="Times New Roman" pitchFamily="18" charset="0"/>
                          <a:cs typeface="Times New Roman" pitchFamily="18" charset="0"/>
                        </a:rPr>
                        <a:t>-0.37(2.35)</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Results are based on the VIIRS data over SURFRAD sites for over 2.5 years . The error budget estimation is limited by ground data quality control, cloud filtering procedure and upstream data error.</a:t>
                      </a:r>
                    </a:p>
                  </a:txBody>
                  <a:tcPr marT="45723" marB="45723" horzOverflow="overflow"/>
                </a:tc>
              </a:tr>
              <a:tr h="4372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Surface Type</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(0.73)</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(1.21)</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This error is from surface type EDR quality. </a:t>
                      </a:r>
                    </a:p>
                  </a:txBody>
                  <a:tcPr marT="45723" marB="45723" horzOverflow="overflow"/>
                </a:tc>
              </a:tr>
              <a:tr h="4372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Sensor noise</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(0.2)</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(0.23)</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This error is from sensor noise  from M-band 15 and M16</a:t>
                      </a:r>
                    </a:p>
                  </a:txBody>
                  <a:tcPr marT="45723" marB="45723" horzOverflow="overflow"/>
                </a:tc>
              </a:tr>
              <a:tr h="5732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Others</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(1.98)</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Uncertainty from ground data quality control, viewing angle, cloud contamination,  Aerosol effect etc.</a:t>
                      </a:r>
                    </a:p>
                  </a:txBody>
                  <a:tcPr marT="45723" marB="45723" horzOverflow="overflow"/>
                </a:tc>
              </a:tr>
            </a:tbl>
          </a:graphicData>
        </a:graphic>
      </p:graphicFrame>
      <p:sp>
        <p:nvSpPr>
          <p:cNvPr id="7" name="TextBox 6"/>
          <p:cNvSpPr txBox="1"/>
          <p:nvPr/>
        </p:nvSpPr>
        <p:spPr>
          <a:xfrm>
            <a:off x="119269" y="3832528"/>
            <a:ext cx="2609882" cy="369332"/>
          </a:xfrm>
          <a:prstGeom prst="rect">
            <a:avLst/>
          </a:prstGeom>
          <a:noFill/>
        </p:spPr>
        <p:txBody>
          <a:bodyPr wrap="none" rtlCol="0">
            <a:spAutoFit/>
          </a:bodyPr>
          <a:lstStyle/>
          <a:p>
            <a:r>
              <a:rPr lang="en-US" dirty="0" smtClean="0"/>
              <a:t>Count from error sources:</a:t>
            </a:r>
            <a:endParaRPr lang="en-US" dirty="0"/>
          </a:p>
        </p:txBody>
      </p:sp>
      <p:sp>
        <p:nvSpPr>
          <p:cNvPr id="8" name="TextBox 7"/>
          <p:cNvSpPr txBox="1"/>
          <p:nvPr/>
        </p:nvSpPr>
        <p:spPr>
          <a:xfrm>
            <a:off x="112643" y="899821"/>
            <a:ext cx="3174523" cy="369332"/>
          </a:xfrm>
          <a:prstGeom prst="rect">
            <a:avLst/>
          </a:prstGeom>
          <a:noFill/>
        </p:spPr>
        <p:txBody>
          <a:bodyPr wrap="none" rtlCol="0">
            <a:spAutoFit/>
          </a:bodyPr>
          <a:lstStyle/>
          <a:p>
            <a:r>
              <a:rPr lang="en-US" dirty="0" smtClean="0"/>
              <a:t>Count from validation methods: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sp>
        <p:nvSpPr>
          <p:cNvPr id="3" name="Content Placeholder 2"/>
          <p:cNvSpPr>
            <a:spLocks noGrp="1"/>
          </p:cNvSpPr>
          <p:nvPr>
            <p:ph idx="1"/>
          </p:nvPr>
        </p:nvSpPr>
        <p:spPr>
          <a:xfrm>
            <a:off x="599792" y="1425074"/>
            <a:ext cx="7944416" cy="3762561"/>
          </a:xfrm>
        </p:spPr>
        <p:txBody>
          <a:bodyPr>
            <a:normAutofit/>
          </a:bodyPr>
          <a:lstStyle/>
          <a:p>
            <a:r>
              <a:rPr lang="en-US" sz="2600" dirty="0" smtClean="0">
                <a:solidFill>
                  <a:srgbClr val="1D05CB"/>
                </a:solidFill>
              </a:rPr>
              <a:t>The following documents will be updated and provided to the EDR Review Board before AERB approval:</a:t>
            </a:r>
          </a:p>
          <a:p>
            <a:pPr lvl="1"/>
            <a:r>
              <a:rPr lang="en-US" sz="2200" dirty="0" smtClean="0"/>
              <a:t>ATBD Update (based on the STAR version)</a:t>
            </a:r>
          </a:p>
          <a:p>
            <a:pPr lvl="1"/>
            <a:r>
              <a:rPr lang="en-US" sz="2200" dirty="0" smtClean="0"/>
              <a:t>Current or updated OAD ? </a:t>
            </a:r>
          </a:p>
          <a:p>
            <a:pPr lvl="1"/>
            <a:r>
              <a:rPr lang="en-US" sz="2200" dirty="0" smtClean="0"/>
              <a:t>README file for CLASS </a:t>
            </a:r>
          </a:p>
          <a:p>
            <a:pPr lvl="1"/>
            <a:r>
              <a:rPr lang="en-US" sz="2200" dirty="0" smtClean="0"/>
              <a:t>Product User’s Guide (following STAR template)</a:t>
            </a:r>
          </a:p>
          <a:p>
            <a:pPr lvl="1"/>
            <a:r>
              <a:rPr lang="en-US" sz="2200" dirty="0" smtClean="0"/>
              <a:t>Validation report</a:t>
            </a:r>
          </a:p>
          <a:p>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Identification of Processing Environment</a:t>
            </a:r>
            <a:endParaRPr lang="en-US" dirty="0"/>
          </a:p>
        </p:txBody>
      </p:sp>
      <p:sp>
        <p:nvSpPr>
          <p:cNvPr id="3" name="Content Placeholder 2"/>
          <p:cNvSpPr>
            <a:spLocks noGrp="1"/>
          </p:cNvSpPr>
          <p:nvPr>
            <p:ph idx="1"/>
          </p:nvPr>
        </p:nvSpPr>
        <p:spPr>
          <a:xfrm>
            <a:off x="599792" y="1425074"/>
            <a:ext cx="7944416" cy="5261476"/>
          </a:xfrm>
        </p:spPr>
        <p:txBody>
          <a:bodyPr>
            <a:normAutofit fontScale="85000" lnSpcReduction="20000"/>
          </a:bodyPr>
          <a:lstStyle/>
          <a:p>
            <a:r>
              <a:rPr lang="en-US" sz="3000" dirty="0" smtClean="0"/>
              <a:t>IDPS number and effective date</a:t>
            </a:r>
          </a:p>
          <a:p>
            <a:pPr lvl="1"/>
            <a:r>
              <a:rPr lang="en-US" sz="2200" dirty="0" smtClean="0"/>
              <a:t>IDPS build MX8.4 implemented on 04/07/2014</a:t>
            </a:r>
          </a:p>
          <a:p>
            <a:r>
              <a:rPr lang="en-US" sz="3000" dirty="0" smtClean="0"/>
              <a:t>Algorithm version</a:t>
            </a:r>
          </a:p>
          <a:p>
            <a:pPr lvl="1"/>
            <a:r>
              <a:rPr lang="en-US" sz="2200" dirty="0" smtClean="0"/>
              <a:t>Baseline split window algorithm  </a:t>
            </a:r>
          </a:p>
          <a:p>
            <a:pPr lvl="1"/>
            <a:r>
              <a:rPr lang="en-US" sz="2200" dirty="0" smtClean="0"/>
              <a:t>ATBD to be updated</a:t>
            </a:r>
          </a:p>
          <a:p>
            <a:r>
              <a:rPr lang="en-US" sz="3000" dirty="0" smtClean="0"/>
              <a:t>Version of LUTs used</a:t>
            </a:r>
          </a:p>
          <a:p>
            <a:pPr lvl="1"/>
            <a:r>
              <a:rPr lang="en-US" sz="2100" dirty="0" smtClean="0"/>
              <a:t>CCR-14-1638 VIIRS LST_SWLST LUT Update, </a:t>
            </a:r>
          </a:p>
          <a:p>
            <a:pPr lvl="1"/>
            <a:r>
              <a:rPr lang="en-US" sz="2100" dirty="0" smtClean="0"/>
              <a:t>DR 7493 (Land)- VIIRS LST_SWLST LUT Update to correct issues found in DR7215 LUTs</a:t>
            </a:r>
          </a:p>
          <a:p>
            <a:r>
              <a:rPr lang="en-US" sz="3000" dirty="0" smtClean="0"/>
              <a:t>Version of PCTs used</a:t>
            </a:r>
            <a:endParaRPr lang="en-US" sz="2600" dirty="0" smtClean="0"/>
          </a:p>
          <a:p>
            <a:pPr marL="342900" lvl="1" indent="-342900">
              <a:buFont typeface="Arial" pitchFamily="34" charset="0"/>
              <a:buChar char="•"/>
            </a:pPr>
            <a:r>
              <a:rPr lang="en-US" sz="3000" dirty="0" smtClean="0"/>
              <a:t>Description of environment used to achieve validated stage  </a:t>
            </a:r>
          </a:p>
          <a:p>
            <a:pPr marL="342900" lvl="1" indent="-342900">
              <a:buNone/>
            </a:pPr>
            <a:r>
              <a:rPr lang="en-US" sz="2000" dirty="0" smtClean="0"/>
              <a:t>	</a:t>
            </a:r>
            <a:r>
              <a:rPr lang="en-US" sz="2000" i="1" dirty="0" smtClean="0"/>
              <a:t>All data used in the validation is calculated locally using the same LUT as in the operational run.  We compared the difference between our local calculation and IDPS calculation; difference by the floating error is neglected in our validation efforts. </a:t>
            </a:r>
          </a:p>
          <a:p>
            <a:pPr lvl="1"/>
            <a:endParaRPr lang="en-US" sz="2200" dirty="0" smtClean="0"/>
          </a:p>
          <a:p>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Users &amp; User Feedback</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28</a:t>
            </a:fld>
            <a:endParaRPr lang="en-US"/>
          </a:p>
        </p:txBody>
      </p:sp>
      <p:sp>
        <p:nvSpPr>
          <p:cNvPr id="5" name="Content Placeholder 2"/>
          <p:cNvSpPr txBox="1">
            <a:spLocks/>
          </p:cNvSpPr>
          <p:nvPr/>
        </p:nvSpPr>
        <p:spPr>
          <a:xfrm>
            <a:off x="327739" y="978778"/>
            <a:ext cx="8665535" cy="5732648"/>
          </a:xfrm>
          <a:prstGeom prst="rect">
            <a:avLst/>
          </a:prstGeom>
        </p:spPr>
        <p:txBody>
          <a:bodyPr vert="horz" lIns="91440" tIns="45720" rIns="91440" bIns="45720" rtlCol="0" anchor="ctr" anchorCtr="0">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i="0" u="none" strike="noStrike" kern="1200" cap="none" spc="0" normalizeH="0" baseline="0" noProof="0" dirty="0" smtClean="0">
                <a:ln>
                  <a:noFill/>
                </a:ln>
                <a:solidFill>
                  <a:srgbClr val="1D05CB"/>
                </a:solidFill>
                <a:effectLst/>
                <a:uLnTx/>
                <a:uFillTx/>
                <a:latin typeface="+mn-lt"/>
                <a:ea typeface="+mn-ea"/>
                <a:cs typeface="+mn-cs"/>
              </a:rPr>
              <a:t>U. S. Users: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NOAA National Weather Service Environmental Modeling Center (Michael EK, Jesse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Meng</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Weizhong</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Zheng</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–USDA Agricultural Research Services(Martha Anderson)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–USDA Forest Service (Brad Quayle)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–NOAA/NESDIS Center for Satellite Applications and Research (Jerry Zhan)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–NOAA/NESDIS National Climate Data Center (Peter Thorne)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–Academy – Univ. of Maryland (Konstantin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Vinnikov</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Shunlin</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Liang,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Cezar</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Kongoli</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–Army Research Lab ( Kurt Preston)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i="0" u="none" strike="noStrike" kern="1200" cap="none" spc="0" normalizeH="0" baseline="0" noProof="0" dirty="0" smtClean="0">
                <a:ln>
                  <a:noFill/>
                </a:ln>
                <a:solidFill>
                  <a:srgbClr val="1D05CB"/>
                </a:solidFill>
                <a:effectLst/>
                <a:uLnTx/>
                <a:uFillTx/>
                <a:latin typeface="+mn-lt"/>
                <a:ea typeface="+mn-ea"/>
                <a:cs typeface="+mn-cs"/>
              </a:rPr>
              <a:t>Foreign Users (coordinated by Earth Temp Network and </a:t>
            </a:r>
            <a:r>
              <a:rPr kumimoji="0" lang="en-US" sz="3600" i="0" u="none" strike="noStrike" kern="1200" cap="none" spc="0" normalizeH="0" baseline="0" noProof="0" dirty="0" err="1" smtClean="0">
                <a:ln>
                  <a:noFill/>
                </a:ln>
                <a:solidFill>
                  <a:srgbClr val="1D05CB"/>
                </a:solidFill>
                <a:effectLst/>
                <a:uLnTx/>
                <a:uFillTx/>
                <a:latin typeface="+mn-lt"/>
                <a:ea typeface="+mn-ea"/>
                <a:cs typeface="+mn-cs"/>
              </a:rPr>
              <a:t>GlobTemp</a:t>
            </a:r>
            <a:r>
              <a:rPr kumimoji="0" lang="en-US" sz="3600" i="0" u="none" strike="noStrike" kern="1200" cap="none" spc="0" normalizeH="0" baseline="0" noProof="0" dirty="0" smtClean="0">
                <a:ln>
                  <a:noFill/>
                </a:ln>
                <a:solidFill>
                  <a:srgbClr val="1D05CB"/>
                </a:solidFill>
                <a:effectLst/>
                <a:uLnTx/>
                <a:uFillTx/>
                <a:latin typeface="+mn-lt"/>
                <a:ea typeface="+mn-ea"/>
                <a:cs typeface="+mn-cs"/>
              </a:rPr>
              <a:t> User Consultation Network): – Edinburgh, UK , 2012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EUMETSAT LSA SAF LST group  (Isabel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Trigo</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3300" b="0" i="0" u="none" strike="noStrike" kern="1200" cap="none" spc="0" normalizeH="0" baseline="0" noProof="0" dirty="0" smtClean="0">
                <a:ln>
                  <a:noFill/>
                </a:ln>
                <a:solidFill>
                  <a:schemeClr val="tx1"/>
                </a:solidFill>
                <a:effectLst/>
                <a:uLnTx/>
                <a:uFillTx/>
                <a:latin typeface="+mn-lt"/>
                <a:ea typeface="+mn-ea"/>
                <a:cs typeface="+mn-cs"/>
              </a:rPr>
              <a:t>Project Manager)</a:t>
            </a:r>
            <a:endParaRPr kumimoji="0" lang="en-US" sz="33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fi-FI" sz="3300" b="0" i="0" u="none" strike="noStrike" kern="1200" cap="none" spc="0" normalizeH="0" baseline="0" noProof="0" dirty="0" smtClean="0">
                <a:ln>
                  <a:noFill/>
                </a:ln>
                <a:solidFill>
                  <a:schemeClr val="tx1"/>
                </a:solidFill>
                <a:effectLst/>
                <a:uLnTx/>
                <a:uFillTx/>
                <a:latin typeface="+mn-lt"/>
                <a:ea typeface="+mn-ea"/>
                <a:cs typeface="+mn-cs"/>
              </a:rPr>
              <a:t>ESA/ESRIN, Italy (Simon Pinnock &amp; Olivier Arino)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Univ. Of Edinburgh, UK (Chris Merchant)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OBSPM, and LSCE, France (Catherine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Prigent</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&amp; Carlos Jimenez, and Catherine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Ottlé</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3300" b="0" i="0" u="none" strike="noStrike" kern="1200" cap="none" spc="0" normalizeH="0" baseline="0" noProof="0" dirty="0" err="1" smtClean="0">
                <a:ln>
                  <a:noFill/>
                </a:ln>
                <a:solidFill>
                  <a:schemeClr val="tx1"/>
                </a:solidFill>
                <a:effectLst/>
                <a:uLnTx/>
                <a:uFillTx/>
                <a:latin typeface="+mn-lt"/>
                <a:ea typeface="+mn-ea"/>
                <a:cs typeface="+mn-cs"/>
              </a:rPr>
              <a:t>Universitat</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 de les </a:t>
            </a:r>
            <a:r>
              <a:rPr kumimoji="0" lang="fr-FR" sz="3300" b="0" i="0" u="none" strike="noStrike" kern="1200" cap="none" spc="0" normalizeH="0" baseline="0" noProof="0" dirty="0" err="1" smtClean="0">
                <a:ln>
                  <a:noFill/>
                </a:ln>
                <a:solidFill>
                  <a:schemeClr val="tx1"/>
                </a:solidFill>
                <a:effectLst/>
                <a:uLnTx/>
                <a:uFillTx/>
                <a:latin typeface="+mn-lt"/>
                <a:ea typeface="+mn-ea"/>
                <a:cs typeface="+mn-cs"/>
              </a:rPr>
              <a:t>Illes</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3300" b="0" i="0" u="none" strike="noStrike" kern="1200" cap="none" spc="0" normalizeH="0" baseline="0" noProof="0" dirty="0" err="1" smtClean="0">
                <a:ln>
                  <a:noFill/>
                </a:ln>
                <a:solidFill>
                  <a:schemeClr val="tx1"/>
                </a:solidFill>
                <a:effectLst/>
                <a:uLnTx/>
                <a:uFillTx/>
                <a:latin typeface="+mn-lt"/>
                <a:ea typeface="+mn-ea"/>
                <a:cs typeface="+mn-cs"/>
              </a:rPr>
              <a:t>Balears</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 Spain (Maria Antonia </a:t>
            </a:r>
            <a:r>
              <a:rPr kumimoji="0" lang="fr-FR" sz="3300" b="0" i="0" u="none" strike="noStrike" kern="1200" cap="none" spc="0" normalizeH="0" baseline="0" noProof="0" dirty="0" err="1" smtClean="0">
                <a:ln>
                  <a:noFill/>
                </a:ln>
                <a:solidFill>
                  <a:schemeClr val="tx1"/>
                </a:solidFill>
                <a:effectLst/>
                <a:uLnTx/>
                <a:uFillTx/>
                <a:latin typeface="+mn-lt"/>
                <a:ea typeface="+mn-ea"/>
                <a:cs typeface="+mn-cs"/>
              </a:rPr>
              <a:t>Jimenez</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 Cortes)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eLEAF</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The Netherlands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Henk</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Pelgrum</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&amp;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Wim</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Bastiaanssen</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Centre for Ecology and Hydrology, UK (Rich Ellis)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Institute of Geodesy and Cartography, Poland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Katarzyna</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Dabrowska-Zielinska</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D05CB"/>
                </a:solidFill>
              </a:rPr>
              <a:t>Model comparison</a:t>
            </a:r>
            <a:endParaRPr lang="en-US" dirty="0">
              <a:solidFill>
                <a:srgbClr val="1D05CB"/>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29</a:t>
            </a:fld>
            <a:endParaRPr lang="en-US"/>
          </a:p>
        </p:txBody>
      </p:sp>
      <p:grpSp>
        <p:nvGrpSpPr>
          <p:cNvPr id="5" name="Content Placeholder 4"/>
          <p:cNvGrpSpPr>
            <a:grpSpLocks noGrp="1"/>
          </p:cNvGrpSpPr>
          <p:nvPr>
            <p:ph idx="1"/>
          </p:nvPr>
        </p:nvGrpSpPr>
        <p:grpSpPr>
          <a:xfrm>
            <a:off x="457200" y="2009775"/>
            <a:ext cx="8229600" cy="4754563"/>
            <a:chOff x="0" y="1066800"/>
            <a:chExt cx="8599918" cy="4090987"/>
          </a:xfrm>
        </p:grpSpPr>
        <p:pic>
          <p:nvPicPr>
            <p:cNvPr id="6" name="Picture 2"/>
            <p:cNvPicPr>
              <a:picLocks noChangeAspect="1" noChangeArrowheads="1"/>
            </p:cNvPicPr>
            <p:nvPr/>
          </p:nvPicPr>
          <p:blipFill>
            <a:blip r:embed="rId2" cstate="print"/>
            <a:srcRect/>
            <a:stretch>
              <a:fillRect/>
            </a:stretch>
          </p:blipFill>
          <p:spPr bwMode="auto">
            <a:xfrm>
              <a:off x="0" y="1066800"/>
              <a:ext cx="4248294" cy="3352799"/>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4343400" y="1066800"/>
              <a:ext cx="4256518" cy="33528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438400" y="4648200"/>
              <a:ext cx="3995734" cy="509587"/>
            </a:xfrm>
            <a:prstGeom prst="rect">
              <a:avLst/>
            </a:prstGeom>
            <a:noFill/>
            <a:ln w="9525">
              <a:noFill/>
              <a:miter lim="800000"/>
              <a:headEnd/>
              <a:tailEnd/>
            </a:ln>
          </p:spPr>
        </p:pic>
      </p:grpSp>
      <p:sp>
        <p:nvSpPr>
          <p:cNvPr id="9" name="Rectangle 8"/>
          <p:cNvSpPr/>
          <p:nvPr/>
        </p:nvSpPr>
        <p:spPr>
          <a:xfrm>
            <a:off x="200025" y="1277035"/>
            <a:ext cx="7734300" cy="369332"/>
          </a:xfrm>
          <a:prstGeom prst="rect">
            <a:avLst/>
          </a:prstGeom>
        </p:spPr>
        <p:txBody>
          <a:bodyPr wrap="square">
            <a:spAutoFit/>
          </a:bodyPr>
          <a:lstStyle/>
          <a:p>
            <a:pPr algn="just"/>
            <a:r>
              <a:rPr lang="en-US" dirty="0" smtClean="0">
                <a:solidFill>
                  <a:srgbClr val="0066FF"/>
                </a:solidFill>
                <a:latin typeface="Arial" pitchFamily="34" charset="0"/>
                <a:cs typeface="Arial" pitchFamily="34" charset="0"/>
              </a:rPr>
              <a:t>Comparisons to NAM (North American Model) over CONUS (5km)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dirty="0" smtClean="0"/>
              <a:t>Data Product Maturity Definition</a:t>
            </a:r>
            <a:endParaRPr lang="en-US" sz="3200" dirty="0"/>
          </a:p>
        </p:txBody>
      </p:sp>
      <p:sp>
        <p:nvSpPr>
          <p:cNvPr id="8" name="Content Placeholder 7"/>
          <p:cNvSpPr>
            <a:spLocks noGrp="1"/>
          </p:cNvSpPr>
          <p:nvPr>
            <p:ph idx="1"/>
          </p:nvPr>
        </p:nvSpPr>
        <p:spPr>
          <a:xfrm>
            <a:off x="0" y="931758"/>
            <a:ext cx="4143737" cy="3478317"/>
          </a:xfrm>
        </p:spPr>
        <p:txBody>
          <a:bodyPr>
            <a:normAutofit fontScale="62500" lnSpcReduction="20000"/>
          </a:bodyPr>
          <a:lstStyle/>
          <a:p>
            <a:pPr>
              <a:buNone/>
            </a:pPr>
            <a:r>
              <a:rPr lang="en-US" sz="3400" dirty="0" smtClean="0"/>
              <a:t>Provisional Maturity:</a:t>
            </a:r>
          </a:p>
          <a:p>
            <a:r>
              <a:rPr lang="en-US" dirty="0" smtClean="0"/>
              <a:t>Product quality may not be optimal  </a:t>
            </a:r>
          </a:p>
          <a:p>
            <a:r>
              <a:rPr lang="en-US" dirty="0" smtClean="0"/>
              <a:t>Incremental product improvements still occurring </a:t>
            </a:r>
          </a:p>
          <a:p>
            <a:r>
              <a:rPr lang="en-US" dirty="0" smtClean="0"/>
              <a:t>Version control is in effect</a:t>
            </a:r>
          </a:p>
          <a:p>
            <a:r>
              <a:rPr lang="en-US" dirty="0" smtClean="0"/>
              <a:t>General research community is encouraged to participate </a:t>
            </a:r>
          </a:p>
          <a:p>
            <a:r>
              <a:rPr lang="en-US" dirty="0" smtClean="0"/>
              <a:t>Users urged to consult the EDR product status</a:t>
            </a:r>
          </a:p>
          <a:p>
            <a:r>
              <a:rPr lang="en-US" dirty="0" smtClean="0"/>
              <a:t>May be replaced in the archive</a:t>
            </a:r>
          </a:p>
          <a:p>
            <a:r>
              <a:rPr lang="en-US" dirty="0" smtClean="0"/>
              <a:t>Ready for operational evaluation</a:t>
            </a:r>
          </a:p>
        </p:txBody>
      </p:sp>
      <p:sp>
        <p:nvSpPr>
          <p:cNvPr id="6" name="Slide Number Placeholder 5"/>
          <p:cNvSpPr>
            <a:spLocks noGrp="1"/>
          </p:cNvSpPr>
          <p:nvPr>
            <p:ph type="sldNum" sz="quarter" idx="12"/>
          </p:nvPr>
        </p:nvSpPr>
        <p:spPr/>
        <p:txBody>
          <a:bodyPr/>
          <a:lstStyle/>
          <a:p>
            <a:fld id="{96E36F11-A39A-294D-A59D-6180D50ED29D}" type="slidenum">
              <a:rPr lang="en-US" smtClean="0"/>
              <a:pPr/>
              <a:t>3</a:t>
            </a:fld>
            <a:endParaRPr lang="en-US" dirty="0"/>
          </a:p>
        </p:txBody>
      </p:sp>
      <p:sp>
        <p:nvSpPr>
          <p:cNvPr id="9" name="Content Placeholder 7"/>
          <p:cNvSpPr txBox="1">
            <a:spLocks/>
          </p:cNvSpPr>
          <p:nvPr/>
        </p:nvSpPr>
        <p:spPr>
          <a:xfrm>
            <a:off x="4271058" y="920184"/>
            <a:ext cx="4872942" cy="5937816"/>
          </a:xfrm>
          <a:prstGeom prst="rect">
            <a:avLst/>
          </a:prstGeom>
        </p:spPr>
        <p:txBody>
          <a:bodyPr vert="horz" lIns="91440" tIns="0" rIns="91440" bIns="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Validated Maturity:</a:t>
            </a:r>
          </a:p>
          <a:p>
            <a:pPr marL="342900" lvl="0" indent="-342900" defTabSz="914400">
              <a:spcBef>
                <a:spcPct val="20000"/>
              </a:spcBef>
              <a:buFont typeface="Arial" pitchFamily="34" charset="0"/>
              <a:buChar char="•"/>
            </a:pPr>
            <a:r>
              <a:rPr lang="en-US" sz="2000" dirty="0" smtClean="0"/>
              <a:t>Product performance is defined and documented over a wide range of representative conditions via numerous and ongoing ground-truth and validation efforts </a:t>
            </a:r>
          </a:p>
          <a:p>
            <a:pPr marL="342900" lvl="0" indent="-342900" defTabSz="914400">
              <a:spcBef>
                <a:spcPct val="20000"/>
              </a:spcBef>
              <a:buFont typeface="Arial" pitchFamily="34" charset="0"/>
              <a:buChar char="•"/>
            </a:pPr>
            <a:r>
              <a:rPr lang="en-US" sz="2000" dirty="0" smtClean="0"/>
              <a:t>Clear documentation of product performance exists that includes all known product anomalies and their recommended remediation strategies, regardless of severity level</a:t>
            </a:r>
            <a:endParaRPr kumimoji="0" lang="en-US" sz="9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defTabSz="914400">
              <a:spcBef>
                <a:spcPts val="456"/>
              </a:spcBef>
              <a:buFont typeface="Arial" pitchFamily="34" charset="0"/>
              <a:buChar char="•"/>
            </a:pPr>
            <a:r>
              <a:rPr lang="en-US" sz="2000" dirty="0" smtClean="0"/>
              <a:t>Product analyses are sufficient for full qualitative and quantitative determination of product fitness-for-purpose</a:t>
            </a:r>
          </a:p>
          <a:p>
            <a:pPr marL="342900" lvl="0" indent="-342900" defTabSz="914400">
              <a:spcBef>
                <a:spcPts val="456"/>
              </a:spcBef>
              <a:buFont typeface="Arial" pitchFamily="34" charset="0"/>
              <a:buChar char="•"/>
            </a:pPr>
            <a:r>
              <a:rPr lang="en-US" sz="2000" dirty="0" smtClean="0"/>
              <a:t>Testing has been fully documented</a:t>
            </a:r>
            <a:endParaRPr kumimoji="0" lang="en-US" sz="9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defTabSz="914400">
              <a:spcBef>
                <a:spcPts val="456"/>
              </a:spcBef>
              <a:buFont typeface="Arial" pitchFamily="34" charset="0"/>
              <a:buChar char="•"/>
            </a:pPr>
            <a:r>
              <a:rPr lang="en-US" sz="2000" dirty="0" smtClean="0"/>
              <a:t>Ready for long term monitoring</a:t>
            </a:r>
            <a:endParaRPr kumimoji="0" lang="en-US" sz="8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defTabSz="914400">
              <a:spcBef>
                <a:spcPct val="20000"/>
              </a:spcBef>
              <a:buFont typeface="Arial" pitchFamily="34" charset="0"/>
              <a:buChar char="•"/>
            </a:pPr>
            <a:r>
              <a:rPr lang="en-US" sz="2000" dirty="0" smtClean="0"/>
              <a:t>Product improvements continue through the lifetime of the instrument</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0" y="4314825"/>
            <a:ext cx="4363655" cy="2185214"/>
          </a:xfrm>
          <a:prstGeom prst="rect">
            <a:avLst/>
          </a:prstGeom>
          <a:solidFill>
            <a:schemeClr val="accent5">
              <a:lumMod val="20000"/>
              <a:lumOff val="80000"/>
            </a:schemeClr>
          </a:solidFill>
        </p:spPr>
        <p:txBody>
          <a:bodyPr wrap="square" rtlCol="0">
            <a:spAutoFit/>
          </a:bodyPr>
          <a:lstStyle/>
          <a:p>
            <a:r>
              <a:rPr lang="en-US" sz="2800" b="1" u="sng" dirty="0" smtClean="0">
                <a:solidFill>
                  <a:srgbClr val="002060"/>
                </a:solidFill>
              </a:rPr>
              <a:t>Validated  Stage 1</a:t>
            </a:r>
            <a:r>
              <a:rPr lang="en-US" sz="2800" b="1" dirty="0" smtClean="0">
                <a:solidFill>
                  <a:srgbClr val="002060"/>
                </a:solidFill>
              </a:rPr>
              <a:t>:</a:t>
            </a:r>
          </a:p>
          <a:p>
            <a:r>
              <a:rPr lang="en-US" b="1" dirty="0" smtClean="0">
                <a:solidFill>
                  <a:srgbClr val="002060"/>
                </a:solidFill>
              </a:rPr>
              <a:t>Using a limited set of samples, the algorithm output is shown to meet the threshold performance attributes identified in the JPSS Level 1 Requirements Supplement with the exception of the S-NPP Performance Exclusions</a:t>
            </a:r>
            <a:endParaRPr lang="en-US" b="1" dirty="0">
              <a:solidFill>
                <a:srgbClr val="002060"/>
              </a:solidFill>
            </a:endParaRPr>
          </a:p>
        </p:txBody>
      </p:sp>
    </p:spTree>
    <p:extLst>
      <p:ext uri="{BB962C8B-B14F-4D97-AF65-F5344CB8AC3E}">
        <p14:creationId xmlns:p14="http://schemas.microsoft.com/office/powerpoint/2010/main" xmlns="" val="1958765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19050"/>
            <a:ext cx="7240385" cy="822960"/>
          </a:xfrm>
        </p:spPr>
        <p:txBody>
          <a:bodyPr>
            <a:normAutofit/>
          </a:bodyPr>
          <a:lstStyle/>
          <a:p>
            <a:r>
              <a:rPr lang="en-US" dirty="0" smtClean="0"/>
              <a:t>Conclusion</a:t>
            </a:r>
            <a:endParaRPr lang="en-US" dirty="0"/>
          </a:p>
        </p:txBody>
      </p:sp>
      <p:sp>
        <p:nvSpPr>
          <p:cNvPr id="3" name="Content Placeholder 2"/>
          <p:cNvSpPr>
            <a:spLocks noGrp="1"/>
          </p:cNvSpPr>
          <p:nvPr>
            <p:ph idx="1"/>
          </p:nvPr>
        </p:nvSpPr>
        <p:spPr>
          <a:xfrm>
            <a:off x="318978" y="1075174"/>
            <a:ext cx="8187070" cy="5782826"/>
          </a:xfrm>
        </p:spPr>
        <p:txBody>
          <a:bodyPr>
            <a:noAutofit/>
          </a:bodyPr>
          <a:lstStyle/>
          <a:p>
            <a:r>
              <a:rPr lang="en-US" sz="2200" dirty="0" smtClean="0">
                <a:solidFill>
                  <a:srgbClr val="002060"/>
                </a:solidFill>
              </a:rPr>
              <a:t>Cal/Val results summary</a:t>
            </a:r>
            <a:endParaRPr lang="en-US" sz="2200" dirty="0" smtClean="0"/>
          </a:p>
          <a:p>
            <a:pPr lvl="1"/>
            <a:r>
              <a:rPr lang="en-US" sz="1800" dirty="0" smtClean="0">
                <a:solidFill>
                  <a:srgbClr val="0000FF"/>
                </a:solidFill>
              </a:rPr>
              <a:t>Overall, VIIRS LST quality meets the L1RD requirement , based on the SURFRAD station in-situ LST estimates from Feb. 2012 to Aug. 2014. </a:t>
            </a:r>
          </a:p>
          <a:p>
            <a:pPr lvl="1"/>
            <a:r>
              <a:rPr lang="en-US" sz="1800" dirty="0" smtClean="0">
                <a:solidFill>
                  <a:srgbClr val="0000FF"/>
                </a:solidFill>
              </a:rPr>
              <a:t>Quality of VIIRS LSTs and MODIS LSTs are similar, based on comparisons of over 100 VIIRS/MODIS SNO scenes.</a:t>
            </a:r>
          </a:p>
          <a:p>
            <a:pPr lvl="1"/>
            <a:r>
              <a:rPr lang="en-US" sz="1800" dirty="0" smtClean="0">
                <a:solidFill>
                  <a:srgbClr val="0000FF"/>
                </a:solidFill>
              </a:rPr>
              <a:t>VIIRS LST production is stable, based on the weekly LST monitoring.</a:t>
            </a:r>
          </a:p>
          <a:p>
            <a:pPr lvl="1"/>
            <a:r>
              <a:rPr lang="en-US" sz="1800" dirty="0" smtClean="0">
                <a:solidFill>
                  <a:srgbClr val="0000FF"/>
                </a:solidFill>
              </a:rPr>
              <a:t>Impact of sensor noise is ignorable;  </a:t>
            </a:r>
            <a:r>
              <a:rPr lang="en-US" sz="1800" dirty="0" smtClean="0">
                <a:solidFill>
                  <a:srgbClr val="C00000"/>
                </a:solidFill>
              </a:rPr>
              <a:t>impacts of  ST misclassification and cloud contamination are significant.  </a:t>
            </a:r>
          </a:p>
          <a:p>
            <a:pPr lvl="1"/>
            <a:r>
              <a:rPr lang="en-US" sz="1800" dirty="0" smtClean="0">
                <a:solidFill>
                  <a:srgbClr val="C00000"/>
                </a:solidFill>
              </a:rPr>
              <a:t>over 60% error sources of the LST derivation can not be identified, due to quantitative and qualitative limitations of in-situ measurement.</a:t>
            </a:r>
          </a:p>
          <a:p>
            <a:pPr lvl="1"/>
            <a:r>
              <a:rPr lang="en-US" sz="1800" dirty="0" smtClean="0">
                <a:solidFill>
                  <a:srgbClr val="C00000"/>
                </a:solidFill>
              </a:rPr>
              <a:t>Practical uncertain is significantly larger than the theoretical analysis.</a:t>
            </a:r>
          </a:p>
          <a:p>
            <a:r>
              <a:rPr lang="en-US" sz="2200" dirty="0" smtClean="0">
                <a:solidFill>
                  <a:srgbClr val="002060"/>
                </a:solidFill>
              </a:rPr>
              <a:t>Improvement is needed</a:t>
            </a:r>
          </a:p>
          <a:p>
            <a:pPr lvl="1"/>
            <a:r>
              <a:rPr lang="en-US" sz="1800" dirty="0" smtClean="0"/>
              <a:t>Algorithm improvement </a:t>
            </a:r>
          </a:p>
          <a:p>
            <a:pPr lvl="2"/>
            <a:r>
              <a:rPr lang="en-US" sz="1400" dirty="0" smtClean="0"/>
              <a:t>emissivity explicit algorithm to replace the ST-dependent algorithm</a:t>
            </a:r>
          </a:p>
          <a:p>
            <a:pPr lvl="2"/>
            <a:r>
              <a:rPr lang="en-US" sz="1400" dirty="0" smtClean="0"/>
              <a:t>Coefficients stratification</a:t>
            </a:r>
          </a:p>
          <a:p>
            <a:pPr lvl="1"/>
            <a:r>
              <a:rPr lang="en-US" sz="1800" dirty="0" smtClean="0"/>
              <a:t>Validation improvement</a:t>
            </a:r>
          </a:p>
          <a:p>
            <a:pPr lvl="2"/>
            <a:r>
              <a:rPr lang="en-US" sz="1400" dirty="0" smtClean="0"/>
              <a:t>Global validation (South America, Australia, polar region data collection)</a:t>
            </a:r>
          </a:p>
          <a:p>
            <a:pPr lvl="2"/>
            <a:r>
              <a:rPr lang="en-US" sz="1400" dirty="0" smtClean="0"/>
              <a:t> Field Campaign , international cooperation</a:t>
            </a:r>
          </a:p>
          <a:p>
            <a:pPr lvl="1"/>
            <a:endParaRPr lang="en-US" sz="1800" dirty="0" smtClean="0"/>
          </a:p>
          <a:p>
            <a:pPr lvl="1"/>
            <a:endParaRPr lang="en-US" sz="18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Path Forward</a:t>
            </a:r>
          </a:p>
        </p:txBody>
      </p:sp>
      <p:sp>
        <p:nvSpPr>
          <p:cNvPr id="3" name="Content Placeholder 2"/>
          <p:cNvSpPr>
            <a:spLocks noGrp="1"/>
          </p:cNvSpPr>
          <p:nvPr>
            <p:ph idx="1"/>
          </p:nvPr>
        </p:nvSpPr>
        <p:spPr>
          <a:xfrm>
            <a:off x="437042" y="1031358"/>
            <a:ext cx="8335925" cy="5826642"/>
          </a:xfrm>
        </p:spPr>
        <p:txBody>
          <a:bodyPr>
            <a:noAutofit/>
          </a:bodyPr>
          <a:lstStyle/>
          <a:p>
            <a:pPr marL="342900" lvl="1" indent="-342900">
              <a:buFont typeface="Arial" pitchFamily="34" charset="0"/>
              <a:buChar char="•"/>
            </a:pPr>
            <a:r>
              <a:rPr lang="en-US" dirty="0" smtClean="0"/>
              <a:t>Algorithm improvement</a:t>
            </a:r>
          </a:p>
          <a:p>
            <a:pPr marL="742950" lvl="2" indent="-342900">
              <a:buFont typeface="Arial" pitchFamily="34" charset="0"/>
              <a:buChar char="–"/>
            </a:pPr>
            <a:r>
              <a:rPr lang="en-US" dirty="0" smtClean="0">
                <a:solidFill>
                  <a:srgbClr val="1D05CB"/>
                </a:solidFill>
              </a:rPr>
              <a:t>emissivity explicit algorithm development, test, and evaluation</a:t>
            </a:r>
          </a:p>
          <a:p>
            <a:pPr marL="742950" lvl="2" indent="-342900">
              <a:buFont typeface="Arial" pitchFamily="34" charset="0"/>
              <a:buChar char="–"/>
            </a:pPr>
            <a:r>
              <a:rPr lang="en-US" dirty="0" smtClean="0"/>
              <a:t>Additional cloud filtering for LST production </a:t>
            </a:r>
          </a:p>
          <a:p>
            <a:pPr marL="342900" lvl="1" indent="-342900">
              <a:buFont typeface="Arial" pitchFamily="34" charset="0"/>
              <a:buChar char="•"/>
            </a:pPr>
            <a:r>
              <a:rPr lang="en-US" dirty="0" smtClean="0"/>
              <a:t>Water Vapor correction</a:t>
            </a:r>
          </a:p>
          <a:p>
            <a:pPr marL="742950" lvl="2" indent="-342900">
              <a:buFont typeface="Calibri" pitchFamily="34" charset="0"/>
              <a:buChar char="–"/>
            </a:pPr>
            <a:r>
              <a:rPr lang="en-US" dirty="0" smtClean="0"/>
              <a:t>Coefficients stratification</a:t>
            </a:r>
          </a:p>
          <a:p>
            <a:pPr marL="342900" lvl="1" indent="-342900">
              <a:buFont typeface="Arial" pitchFamily="34" charset="0"/>
              <a:buChar char="•"/>
            </a:pPr>
            <a:r>
              <a:rPr lang="en-US" dirty="0" smtClean="0"/>
              <a:t>Angular correction</a:t>
            </a:r>
          </a:p>
          <a:p>
            <a:pPr marL="342900" lvl="1" indent="-342900">
              <a:buFont typeface="Arial" pitchFamily="34" charset="0"/>
              <a:buChar char="•"/>
            </a:pPr>
            <a:r>
              <a:rPr lang="en-US" dirty="0" smtClean="0"/>
              <a:t>Global /Comprehensive Validation</a:t>
            </a:r>
          </a:p>
          <a:p>
            <a:pPr marL="742950" lvl="2" indent="-342900">
              <a:buFont typeface="Arial" pitchFamily="34" charset="0"/>
              <a:buChar char="–"/>
            </a:pPr>
            <a:r>
              <a:rPr lang="en-US" dirty="0" smtClean="0"/>
              <a:t>Monitoring tool</a:t>
            </a:r>
          </a:p>
          <a:p>
            <a:pPr marL="742950" lvl="2" indent="-342900">
              <a:buFont typeface="Arial" pitchFamily="34" charset="0"/>
              <a:buChar char="–"/>
            </a:pPr>
            <a:r>
              <a:rPr lang="en-US" dirty="0" smtClean="0"/>
              <a:t>Global in-situ data collection (South America, Australia, polar region data collection)</a:t>
            </a:r>
          </a:p>
          <a:p>
            <a:pPr marL="742950" lvl="2" indent="-342900">
              <a:buFont typeface="Arial" pitchFamily="34" charset="0"/>
              <a:buChar char="–"/>
            </a:pPr>
            <a:r>
              <a:rPr lang="en-US" dirty="0" err="1" smtClean="0"/>
              <a:t>Upscaling</a:t>
            </a:r>
            <a:r>
              <a:rPr lang="en-US" dirty="0" smtClean="0"/>
              <a:t> model</a:t>
            </a:r>
          </a:p>
          <a:p>
            <a:pPr marL="742950" lvl="2" indent="-342900">
              <a:buFont typeface="Arial" pitchFamily="34" charset="0"/>
              <a:buChar char="–"/>
            </a:pPr>
            <a:r>
              <a:rPr lang="en-US" dirty="0" smtClean="0"/>
              <a:t>Cross satellite comparisons (MODIS, Sentinel, SEVIRI, AHI …)</a:t>
            </a:r>
          </a:p>
          <a:p>
            <a:pPr marL="342900" lvl="1" indent="-342900">
              <a:buFont typeface="Arial" pitchFamily="34" charset="0"/>
              <a:buChar char="•"/>
            </a:pPr>
            <a:r>
              <a:rPr lang="en-US" dirty="0" smtClean="0"/>
              <a:t>VIIRS  LST data usage in NOAA climate model application</a:t>
            </a:r>
          </a:p>
          <a:p>
            <a:pPr marL="742950" lvl="2" indent="-342900"/>
            <a:r>
              <a:rPr lang="en-US" dirty="0" smtClean="0"/>
              <a:t>Joint project with model group </a:t>
            </a:r>
          </a:p>
        </p:txBody>
      </p:sp>
      <p:sp>
        <p:nvSpPr>
          <p:cNvPr id="4" name="Slide Number Placeholder 3"/>
          <p:cNvSpPr>
            <a:spLocks noGrp="1"/>
          </p:cNvSpPr>
          <p:nvPr>
            <p:ph type="sldNum" sz="quarter" idx="12"/>
          </p:nvPr>
        </p:nvSpPr>
        <p:spPr/>
        <p:txBody>
          <a:bodyPr/>
          <a:lstStyle/>
          <a:p>
            <a:fld id="{96E36F11-A39A-294D-A59D-6180D50ED29D}"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Impact of Surface Type Error</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32</a:t>
            </a:fld>
            <a:endParaRPr lang="en-US"/>
          </a:p>
        </p:txBody>
      </p:sp>
      <p:graphicFrame>
        <p:nvGraphicFramePr>
          <p:cNvPr id="6" name="Chart 5"/>
          <p:cNvGraphicFramePr/>
          <p:nvPr/>
        </p:nvGraphicFramePr>
        <p:xfrm>
          <a:off x="1" y="1007244"/>
          <a:ext cx="4562474" cy="22156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648200" y="989657"/>
          <a:ext cx="4314825" cy="22329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p:cNvGraphicFramePr>
            <a:graphicFrameLocks noGrp="1"/>
          </p:cNvGraphicFramePr>
          <p:nvPr/>
        </p:nvGraphicFramePr>
        <p:xfrm>
          <a:off x="6190951" y="4629811"/>
          <a:ext cx="2953049" cy="1219200"/>
        </p:xfrm>
        <a:graphic>
          <a:graphicData uri="http://schemas.openxmlformats.org/drawingml/2006/table">
            <a:tbl>
              <a:tblPr firstRow="1" bandRow="1">
                <a:tableStyleId>{5C22544A-7EE6-4342-B048-85BDC9FD1C3A}</a:tableStyleId>
              </a:tblPr>
              <a:tblGrid>
                <a:gridCol w="1505250"/>
                <a:gridCol w="1447799"/>
              </a:tblGrid>
              <a:tr h="242201">
                <a:tc>
                  <a:txBody>
                    <a:bodyPr/>
                    <a:lstStyle/>
                    <a:p>
                      <a:r>
                        <a:rPr lang="en-US" sz="1400" dirty="0" smtClean="0"/>
                        <a:t>Overall</a:t>
                      </a:r>
                      <a:r>
                        <a:rPr lang="en-US" sz="1400" baseline="0" dirty="0" smtClean="0"/>
                        <a:t> Statistics</a:t>
                      </a:r>
                      <a:endParaRPr lang="en-US" sz="1400" dirty="0"/>
                    </a:p>
                  </a:txBody>
                  <a:tcPr/>
                </a:tc>
                <a:tc>
                  <a:txBody>
                    <a:bodyPr/>
                    <a:lstStyle/>
                    <a:p>
                      <a:r>
                        <a:rPr lang="en-US" sz="1400" dirty="0" smtClean="0"/>
                        <a:t>Impact on LST</a:t>
                      </a:r>
                      <a:endParaRPr lang="en-US" sz="1400" dirty="0"/>
                    </a:p>
                  </a:txBody>
                  <a:tcPr/>
                </a:tc>
              </a:tr>
              <a:tr h="257668">
                <a:tc>
                  <a:txBody>
                    <a:bodyPr/>
                    <a:lstStyle/>
                    <a:p>
                      <a:r>
                        <a:rPr lang="en-US" sz="1400" dirty="0" smtClean="0"/>
                        <a:t>All-Day</a:t>
                      </a:r>
                      <a:endParaRPr lang="en-US" sz="1400" dirty="0"/>
                    </a:p>
                  </a:txBody>
                  <a:tcPr/>
                </a:tc>
                <a:tc>
                  <a:txBody>
                    <a:bodyPr/>
                    <a:lstStyle/>
                    <a:p>
                      <a:r>
                        <a:rPr lang="en-US" sz="1400" dirty="0" smtClean="0"/>
                        <a:t>1.5K</a:t>
                      </a:r>
                      <a:endParaRPr lang="en-US" sz="1400" dirty="0"/>
                    </a:p>
                  </a:txBody>
                  <a:tcPr/>
                </a:tc>
              </a:tr>
              <a:tr h="257668">
                <a:tc>
                  <a:txBody>
                    <a:bodyPr/>
                    <a:lstStyle/>
                    <a:p>
                      <a:r>
                        <a:rPr lang="en-US" sz="1400" dirty="0" smtClean="0"/>
                        <a:t>All-Night</a:t>
                      </a:r>
                      <a:endParaRPr lang="en-US" sz="1400" dirty="0"/>
                    </a:p>
                  </a:txBody>
                  <a:tcPr/>
                </a:tc>
                <a:tc>
                  <a:txBody>
                    <a:bodyPr/>
                    <a:lstStyle/>
                    <a:p>
                      <a:r>
                        <a:rPr lang="en-US" sz="1400" dirty="0" smtClean="0"/>
                        <a:t>0.8K</a:t>
                      </a:r>
                      <a:endParaRPr lang="en-US" sz="1400" dirty="0"/>
                    </a:p>
                  </a:txBody>
                  <a:tcPr/>
                </a:tc>
              </a:tr>
              <a:tr h="257668">
                <a:tc>
                  <a:txBody>
                    <a:bodyPr/>
                    <a:lstStyle/>
                    <a:p>
                      <a:r>
                        <a:rPr lang="en-US" sz="1400" dirty="0" smtClean="0"/>
                        <a:t>All</a:t>
                      </a:r>
                      <a:endParaRPr lang="en-US" sz="1400" dirty="0"/>
                    </a:p>
                  </a:txBody>
                  <a:tcPr/>
                </a:tc>
                <a:tc>
                  <a:txBody>
                    <a:bodyPr/>
                    <a:lstStyle/>
                    <a:p>
                      <a:r>
                        <a:rPr lang="en-US" sz="1400" dirty="0" smtClean="0"/>
                        <a:t>1.2K</a:t>
                      </a:r>
                      <a:endParaRPr lang="en-US" sz="1400" dirty="0"/>
                    </a:p>
                  </a:txBody>
                  <a:tcPr/>
                </a:tc>
              </a:tr>
            </a:tbl>
          </a:graphicData>
        </a:graphic>
      </p:graphicFrame>
      <p:sp>
        <p:nvSpPr>
          <p:cNvPr id="9" name="TextBox 8"/>
          <p:cNvSpPr txBox="1"/>
          <p:nvPr/>
        </p:nvSpPr>
        <p:spPr>
          <a:xfrm>
            <a:off x="6315075" y="3349050"/>
            <a:ext cx="2619375" cy="1077218"/>
          </a:xfrm>
          <a:prstGeom prst="rect">
            <a:avLst/>
          </a:prstGeom>
          <a:noFill/>
        </p:spPr>
        <p:txBody>
          <a:bodyPr wrap="square" rtlCol="0">
            <a:spAutoFit/>
          </a:bodyPr>
          <a:lstStyle/>
          <a:p>
            <a:r>
              <a:rPr lang="en-US" sz="1600" dirty="0" smtClean="0"/>
              <a:t>Impact on LST </a:t>
            </a:r>
            <a:r>
              <a:rPr lang="en-US" sz="1600" b="1" dirty="0" smtClean="0">
                <a:solidFill>
                  <a:srgbClr val="1D05CB"/>
                </a:solidFill>
              </a:rPr>
              <a:t>using real orbit data </a:t>
            </a:r>
            <a:r>
              <a:rPr lang="en-US" sz="1600" dirty="0" smtClean="0"/>
              <a:t>on Oct. 22, 2014, daytime (top-left) and nighttime(top-right)</a:t>
            </a:r>
            <a:endParaRPr lang="en-US" sz="1600" dirty="0"/>
          </a:p>
        </p:txBody>
      </p:sp>
      <p:grpSp>
        <p:nvGrpSpPr>
          <p:cNvPr id="10" name="Group 9"/>
          <p:cNvGrpSpPr/>
          <p:nvPr/>
        </p:nvGrpSpPr>
        <p:grpSpPr>
          <a:xfrm>
            <a:off x="0" y="3371850"/>
            <a:ext cx="6496049" cy="3486150"/>
            <a:chOff x="4850833" y="4469336"/>
            <a:chExt cx="4405920" cy="1988357"/>
          </a:xfrm>
        </p:grpSpPr>
        <p:sp>
          <p:nvSpPr>
            <p:cNvPr id="11" name="TextBox 10"/>
            <p:cNvSpPr txBox="1"/>
            <p:nvPr/>
          </p:nvSpPr>
          <p:spPr>
            <a:xfrm>
              <a:off x="5040354" y="6242249"/>
              <a:ext cx="4216399" cy="215444"/>
            </a:xfrm>
            <a:prstGeom prst="rect">
              <a:avLst/>
            </a:prstGeom>
            <a:noFill/>
          </p:spPr>
          <p:txBody>
            <a:bodyPr wrap="square" rtlCol="0">
              <a:spAutoFit/>
            </a:bodyPr>
            <a:lstStyle/>
            <a:p>
              <a:r>
                <a:rPr lang="en-US" sz="800" dirty="0" smtClean="0"/>
                <a:t>*Reference: Damien Sulla-</a:t>
              </a:r>
              <a:r>
                <a:rPr lang="en-US" sz="800" dirty="0" err="1" smtClean="0"/>
                <a:t>Menashe</a:t>
              </a:r>
              <a:r>
                <a:rPr lang="en-US" sz="800" dirty="0" smtClean="0"/>
                <a:t>, VIIRS ST V1 Quality Assessment April 02, 2014 EDR meeting </a:t>
              </a:r>
              <a:endParaRPr lang="en-US" sz="800" dirty="0"/>
            </a:p>
          </p:txBody>
        </p:sp>
        <p:pic>
          <p:nvPicPr>
            <p:cNvPr id="12" name="Picture 11"/>
            <p:cNvPicPr>
              <a:picLocks noChangeAspect="1"/>
            </p:cNvPicPr>
            <p:nvPr/>
          </p:nvPicPr>
          <p:blipFill>
            <a:blip r:embed="rId5" cstate="print"/>
            <a:stretch>
              <a:fillRect/>
            </a:stretch>
          </p:blipFill>
          <p:spPr>
            <a:xfrm>
              <a:off x="4850833" y="4469336"/>
              <a:ext cx="4233332" cy="1759858"/>
            </a:xfrm>
            <a:prstGeom prst="rect">
              <a:avLst/>
            </a:prstGeom>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9524"/>
            <a:ext cx="8229600" cy="1019175"/>
          </a:xfrm>
        </p:spPr>
        <p:txBody>
          <a:bodyPr>
            <a:noAutofit/>
          </a:bodyPr>
          <a:lstStyle/>
          <a:p>
            <a:r>
              <a:rPr lang="en-US" sz="3200" dirty="0" smtClean="0">
                <a:solidFill>
                  <a:srgbClr val="002060"/>
                </a:solidFill>
              </a:rPr>
              <a:t>LST EDR </a:t>
            </a:r>
            <a:r>
              <a:rPr lang="en-US" dirty="0" smtClean="0">
                <a:solidFill>
                  <a:srgbClr val="002060"/>
                </a:solidFill>
              </a:rPr>
              <a:t>Cal/Val </a:t>
            </a:r>
            <a:r>
              <a:rPr lang="en-US" sz="3200" dirty="0" smtClean="0">
                <a:solidFill>
                  <a:srgbClr val="002060"/>
                </a:solidFill>
              </a:rPr>
              <a:t>Team</a:t>
            </a:r>
            <a:endParaRPr lang="en-US" sz="3200" dirty="0">
              <a:solidFill>
                <a:srgbClr val="002060"/>
              </a:solidFill>
            </a:endParaRPr>
          </a:p>
        </p:txBody>
      </p:sp>
      <p:sp>
        <p:nvSpPr>
          <p:cNvPr id="4" name="Slide Number Placeholder 3"/>
          <p:cNvSpPr>
            <a:spLocks noGrp="1"/>
          </p:cNvSpPr>
          <p:nvPr>
            <p:ph type="sldNum" sz="quarter" idx="12"/>
          </p:nvPr>
        </p:nvSpPr>
        <p:spPr/>
        <p:txBody>
          <a:bodyPr/>
          <a:lstStyle/>
          <a:p>
            <a:fld id="{A415A90D-60A3-42C7-91AA-9041859C7063}" type="slidenum">
              <a:rPr lang="en-US" smtClean="0"/>
              <a:pPr/>
              <a:t>4</a:t>
            </a:fld>
            <a:endParaRPr lang="en-US"/>
          </a:p>
        </p:txBody>
      </p:sp>
      <p:graphicFrame>
        <p:nvGraphicFramePr>
          <p:cNvPr id="7" name="Table 6"/>
          <p:cNvGraphicFramePr>
            <a:graphicFrameLocks noGrp="1"/>
          </p:cNvGraphicFramePr>
          <p:nvPr/>
        </p:nvGraphicFramePr>
        <p:xfrm>
          <a:off x="81020" y="902825"/>
          <a:ext cx="8958804" cy="5506720"/>
        </p:xfrm>
        <a:graphic>
          <a:graphicData uri="http://schemas.openxmlformats.org/drawingml/2006/table">
            <a:tbl>
              <a:tblPr firstRow="1" bandRow="1">
                <a:tableStyleId>{5C22544A-7EE6-4342-B048-85BDC9FD1C3A}</a:tableStyleId>
              </a:tblPr>
              <a:tblGrid>
                <a:gridCol w="1030126"/>
                <a:gridCol w="1717114"/>
                <a:gridCol w="2413591"/>
                <a:gridCol w="3797973"/>
              </a:tblGrid>
              <a:tr h="370840">
                <a:tc>
                  <a:txBody>
                    <a:bodyPr/>
                    <a:lstStyle/>
                    <a:p>
                      <a:endParaRPr lang="en-US" dirty="0"/>
                    </a:p>
                  </a:txBody>
                  <a:tcPr/>
                </a:tc>
                <a:tc>
                  <a:txBody>
                    <a:bodyPr/>
                    <a:lstStyle/>
                    <a:p>
                      <a:r>
                        <a:rPr lang="en-US" dirty="0" smtClean="0"/>
                        <a:t>Name</a:t>
                      </a:r>
                      <a:endParaRPr lang="en-US" dirty="0"/>
                    </a:p>
                  </a:txBody>
                  <a:tcPr/>
                </a:tc>
                <a:tc>
                  <a:txBody>
                    <a:bodyPr/>
                    <a:lstStyle/>
                    <a:p>
                      <a:r>
                        <a:rPr lang="en-US" dirty="0" smtClean="0"/>
                        <a:t>Institute</a:t>
                      </a:r>
                      <a:endParaRPr lang="en-US" dirty="0"/>
                    </a:p>
                  </a:txBody>
                  <a:tcPr/>
                </a:tc>
                <a:tc>
                  <a:txBody>
                    <a:bodyPr/>
                    <a:lstStyle/>
                    <a:p>
                      <a:r>
                        <a:rPr lang="en-US" dirty="0" smtClean="0"/>
                        <a:t>Function</a:t>
                      </a:r>
                      <a:endParaRPr lang="en-US" dirty="0"/>
                    </a:p>
                  </a:txBody>
                  <a:tcPr/>
                </a:tc>
              </a:tr>
              <a:tr h="391160">
                <a:tc>
                  <a:txBody>
                    <a:bodyPr/>
                    <a:lstStyle/>
                    <a:p>
                      <a:r>
                        <a:rPr lang="en-US" sz="1600" dirty="0" smtClean="0"/>
                        <a:t>JPSS-STAR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Ivan </a:t>
                      </a:r>
                      <a:r>
                        <a:rPr lang="en-US" sz="1400" dirty="0" err="1" smtClean="0">
                          <a:solidFill>
                            <a:schemeClr val="tx1"/>
                          </a:solidFill>
                        </a:rPr>
                        <a:t>Csiszar</a:t>
                      </a:r>
                      <a:endParaRPr lang="en-US" sz="1400" dirty="0" smtClean="0">
                        <a:solidFill>
                          <a:schemeClr val="tx1"/>
                        </a:solidFill>
                      </a:endParaRPr>
                    </a:p>
                  </a:txBody>
                  <a:tcPr/>
                </a:tc>
                <a:tc>
                  <a:txBody>
                    <a:bodyPr/>
                    <a:lstStyle/>
                    <a:p>
                      <a:r>
                        <a:rPr lang="en-US" sz="1400" dirty="0" smtClean="0">
                          <a:solidFill>
                            <a:schemeClr val="tx1"/>
                          </a:solidFill>
                        </a:rPr>
                        <a:t>NOAA/NESDIS/SATR</a:t>
                      </a:r>
                      <a:endParaRPr lang="en-US" sz="1400" dirty="0">
                        <a:solidFill>
                          <a:schemeClr val="tx1"/>
                        </a:solidFill>
                      </a:endParaRPr>
                    </a:p>
                  </a:txBody>
                  <a:tcPr/>
                </a:tc>
                <a:tc>
                  <a:txBody>
                    <a:bodyPr/>
                    <a:lstStyle/>
                    <a:p>
                      <a:r>
                        <a:rPr lang="en-US" sz="1400" dirty="0" smtClean="0">
                          <a:solidFill>
                            <a:schemeClr val="tx1"/>
                          </a:solidFill>
                        </a:rPr>
                        <a:t>Land Lead, Project Management</a:t>
                      </a:r>
                      <a:endParaRPr lang="en-US" sz="1400" dirty="0">
                        <a:solidFill>
                          <a:schemeClr val="tx1"/>
                        </a:solidFill>
                      </a:endParaRPr>
                    </a:p>
                  </a:txBody>
                  <a:tcPr/>
                </a:tc>
              </a:tr>
              <a:tr h="370840">
                <a:tc>
                  <a:txBody>
                    <a:bodyPr/>
                    <a:lstStyle/>
                    <a:p>
                      <a:endParaRPr lang="en-US"/>
                    </a:p>
                  </a:txBody>
                  <a:tcPr/>
                </a:tc>
                <a:tc>
                  <a:txBody>
                    <a:bodyPr/>
                    <a:lstStyle/>
                    <a:p>
                      <a:r>
                        <a:rPr lang="en-US" sz="1400" dirty="0" err="1" smtClean="0">
                          <a:solidFill>
                            <a:schemeClr val="tx1"/>
                          </a:solidFill>
                        </a:rPr>
                        <a:t>Yunyue</a:t>
                      </a:r>
                      <a:r>
                        <a:rPr lang="en-US" sz="1400" dirty="0" smtClean="0">
                          <a:solidFill>
                            <a:schemeClr val="tx1"/>
                          </a:solidFill>
                        </a:rPr>
                        <a:t> YU</a:t>
                      </a:r>
                      <a:endParaRPr lang="en-US" sz="1400" b="1" dirty="0">
                        <a:solidFill>
                          <a:schemeClr val="tx1"/>
                        </a:solidFill>
                      </a:endParaRPr>
                    </a:p>
                  </a:txBody>
                  <a:tcPr/>
                </a:tc>
                <a:tc>
                  <a:txBody>
                    <a:bodyPr/>
                    <a:lstStyle/>
                    <a:p>
                      <a:r>
                        <a:rPr lang="en-US" sz="1400" dirty="0" smtClean="0">
                          <a:solidFill>
                            <a:schemeClr val="tx1"/>
                          </a:solidFill>
                        </a:rPr>
                        <a:t>NOAA/NESDIS/SATR</a:t>
                      </a:r>
                      <a:endParaRPr lang="en-US" sz="1400" dirty="0">
                        <a:solidFill>
                          <a:schemeClr val="tx1"/>
                        </a:solidFill>
                      </a:endParaRPr>
                    </a:p>
                  </a:txBody>
                  <a:tcPr/>
                </a:tc>
                <a:tc>
                  <a:txBody>
                    <a:bodyPr/>
                    <a:lstStyle/>
                    <a:p>
                      <a:r>
                        <a:rPr lang="en-US" sz="1400" dirty="0" smtClean="0">
                          <a:solidFill>
                            <a:schemeClr val="tx1"/>
                          </a:solidFill>
                        </a:rPr>
                        <a:t>TEDR Lead</a:t>
                      </a:r>
                      <a:r>
                        <a:rPr lang="en-US" sz="1400" baseline="0" dirty="0" smtClean="0">
                          <a:solidFill>
                            <a:schemeClr val="tx1"/>
                          </a:solidFill>
                        </a:rPr>
                        <a:t>, algorithm development, validation, </a:t>
                      </a:r>
                      <a:r>
                        <a:rPr lang="en-US" sz="1400" dirty="0" smtClean="0">
                          <a:solidFill>
                            <a:schemeClr val="tx1"/>
                          </a:solidFill>
                        </a:rPr>
                        <a:t>team</a:t>
                      </a:r>
                      <a:r>
                        <a:rPr lang="en-US" sz="1400" baseline="0" dirty="0" smtClean="0">
                          <a:solidFill>
                            <a:schemeClr val="tx1"/>
                          </a:solidFill>
                        </a:rPr>
                        <a:t> management</a:t>
                      </a:r>
                      <a:endParaRPr lang="en-US" sz="1400" dirty="0">
                        <a:solidFill>
                          <a:schemeClr val="tx1"/>
                        </a:solidFill>
                      </a:endParaRPr>
                    </a:p>
                  </a:txBody>
                  <a:tcPr/>
                </a:tc>
              </a:tr>
              <a:tr h="370840">
                <a:tc>
                  <a:txBody>
                    <a:bodyPr/>
                    <a:lstStyle/>
                    <a:p>
                      <a:endParaRPr lang="en-US" sz="1600" dirty="0"/>
                    </a:p>
                  </a:txBody>
                  <a:tcPr/>
                </a:tc>
                <a:tc>
                  <a:txBody>
                    <a:bodyPr/>
                    <a:lstStyle/>
                    <a:p>
                      <a:r>
                        <a:rPr lang="en-US" sz="1400" b="0" dirty="0" err="1" smtClean="0">
                          <a:solidFill>
                            <a:schemeClr val="tx1"/>
                          </a:solidFill>
                        </a:rPr>
                        <a:t>Yuling</a:t>
                      </a:r>
                      <a:r>
                        <a:rPr lang="en-US" sz="1400" b="0" dirty="0" smtClean="0">
                          <a:solidFill>
                            <a:schemeClr val="tx1"/>
                          </a:solidFill>
                        </a:rPr>
                        <a:t> Liu</a:t>
                      </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NOAA Affiliate, UMD/ESSIC</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product monitoring and validation ; algorithm development </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err="1" smtClean="0">
                          <a:ln>
                            <a:noFill/>
                          </a:ln>
                          <a:solidFill>
                            <a:schemeClr val="tx1"/>
                          </a:solidFill>
                          <a:effectLst/>
                          <a:uLnTx/>
                          <a:uFillTx/>
                          <a:latin typeface="+mn-lt"/>
                          <a:ea typeface="+mn-ea"/>
                          <a:cs typeface="+mn-cs"/>
                        </a:rPr>
                        <a:t>Zhuo</a:t>
                      </a:r>
                      <a:r>
                        <a:rPr kumimoji="0" lang="en-US" sz="1400" b="0" i="1" u="none" strike="noStrike" kern="1200" cap="none" spc="0" normalizeH="0" baseline="0" noProof="0" dirty="0" smtClean="0">
                          <a:ln>
                            <a:noFill/>
                          </a:ln>
                          <a:solidFill>
                            <a:schemeClr val="tx1"/>
                          </a:solidFill>
                          <a:effectLst/>
                          <a:uLnTx/>
                          <a:uFillTx/>
                          <a:latin typeface="+mn-lt"/>
                          <a:ea typeface="+mn-ea"/>
                          <a:cs typeface="+mn-cs"/>
                        </a:rPr>
                        <a:t> Wang</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NOAA Affiliate, UMD/ESSIC </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algorithm improvement</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i="1" dirty="0" err="1" smtClean="0">
                          <a:solidFill>
                            <a:schemeClr val="tx1"/>
                          </a:solidFill>
                        </a:rPr>
                        <a:t>Peng</a:t>
                      </a:r>
                      <a:r>
                        <a:rPr lang="en-US" sz="1400" i="1" dirty="0" smtClean="0">
                          <a:solidFill>
                            <a:schemeClr val="tx1"/>
                          </a:solidFill>
                        </a:rPr>
                        <a:t> Yu</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NOAA Affiliate, UMD/ESSIC</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product validation tool</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Marina </a:t>
                      </a:r>
                      <a:r>
                        <a:rPr kumimoji="0" lang="en-US" sz="1400" b="0" i="0" u="none" strike="noStrike" cap="none" normalizeH="0" baseline="0" dirty="0" err="1" smtClean="0">
                          <a:ln>
                            <a:noFill/>
                          </a:ln>
                          <a:solidFill>
                            <a:schemeClr val="tx1"/>
                          </a:solidFill>
                          <a:effectLst/>
                          <a:latin typeface="Times New Roman" pitchFamily="18" charset="0"/>
                          <a:cs typeface="Times New Roman" pitchFamily="18" charset="0"/>
                        </a:rPr>
                        <a:t>Tsidulko</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NOAA Affiliate, SciTech/IMSG</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STAR AIT</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Michael EK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NOAA/EMC/NCEP</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user readiness </a:t>
                      </a:r>
                    </a:p>
                  </a:txBody>
                  <a:tcPr marT="45723" marB="45723" horzOverflow="overflow"/>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Jesse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Meng</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NOAA Affiliate</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user readiness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r>
              <a:tr h="37084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JPSS/DPA </a:t>
                      </a:r>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b="0" dirty="0"/>
                    </a:p>
                  </a:txBody>
                  <a:tcPr/>
                </a:tc>
              </a:tr>
              <a:tr h="370840">
                <a:tc>
                  <a:txBody>
                    <a:bodyPr/>
                    <a:lstStyle/>
                    <a:p>
                      <a:endParaRPr lang="en-US" dirty="0"/>
                    </a:p>
                  </a:txBody>
                  <a:tcPr/>
                </a:tc>
                <a:tc>
                  <a:txBody>
                    <a:bodyPr/>
                    <a:lstStyle/>
                    <a:p>
                      <a:r>
                        <a:rPr lang="en-US" sz="1400" dirty="0" smtClean="0"/>
                        <a:t>Leslie </a:t>
                      </a:r>
                      <a:r>
                        <a:rPr lang="en-US" sz="1400" dirty="0" err="1" smtClean="0"/>
                        <a:t>Belsma</a:t>
                      </a:r>
                      <a:r>
                        <a:rPr lang="en-US" sz="1400" dirty="0" smtClean="0"/>
                        <a:t> </a:t>
                      </a:r>
                      <a:endParaRPr lang="en-US" sz="1400"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Aerospace  Corp</a:t>
                      </a:r>
                      <a:endParaRPr kumimoji="0" 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a:tc>
                <a:tc>
                  <a:txBody>
                    <a:bodyPr/>
                    <a:lstStyle/>
                    <a:p>
                      <a:r>
                        <a:rPr lang="en-US" sz="1400" dirty="0" smtClean="0"/>
                        <a:t>algorithm Manager (JAM) for Land</a:t>
                      </a:r>
                      <a:endParaRPr lang="en-US" sz="1400" dirty="0"/>
                    </a:p>
                  </a:txBody>
                  <a:tcPr/>
                </a:tc>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NASA S-NPP Science Team</a:t>
                      </a:r>
                    </a:p>
                  </a:txBody>
                  <a:tcPr/>
                </a:tc>
                <a:tc hMerge="1">
                  <a:txBody>
                    <a:bodyPr/>
                    <a:lstStyle/>
                    <a:p>
                      <a:endParaRPr lang="en-US" sz="1400" dirty="0"/>
                    </a:p>
                  </a:txBody>
                  <a:tcPr/>
                </a:tc>
                <a:tc>
                  <a:txBody>
                    <a:bodyPr/>
                    <a:lstStyle/>
                    <a:p>
                      <a:endParaRPr lang="en-US" sz="1400" dirty="0"/>
                    </a:p>
                  </a:txBody>
                  <a:tcPr/>
                </a:tc>
                <a:tc>
                  <a:txBody>
                    <a:bodyPr/>
                    <a:lstStyle/>
                    <a:p>
                      <a:endParaRPr lang="en-US" sz="1400" b="0" dirty="0"/>
                    </a:p>
                  </a:txBody>
                  <a:tcPr/>
                </a:tc>
              </a:tr>
              <a:tr h="370840">
                <a:tc>
                  <a:txBody>
                    <a:bodyPr/>
                    <a:lstStyle/>
                    <a:p>
                      <a:endParaRPr lang="en-US" dirty="0"/>
                    </a:p>
                  </a:txBody>
                  <a:tcPr/>
                </a:tc>
                <a:tc>
                  <a:txBody>
                    <a:bodyPr/>
                    <a:lstStyle/>
                    <a:p>
                      <a:r>
                        <a:rPr lang="en-US" sz="1400" dirty="0" smtClean="0"/>
                        <a:t>Miguel Roman</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NSAS/GSFC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smtClean="0"/>
                        <a:t>Validation data support, product monitoring</a:t>
                      </a:r>
                      <a:endParaRPr lang="en-US" sz="1400" b="0" dirty="0" smtClean="0"/>
                    </a:p>
                  </a:txBody>
                  <a:tcPr/>
                </a:tc>
              </a:tr>
              <a:tr h="370840">
                <a:tc>
                  <a:txBody>
                    <a:bodyPr/>
                    <a:lstStyle/>
                    <a:p>
                      <a:endParaRPr lang="en-US" dirty="0"/>
                    </a:p>
                  </a:txBody>
                  <a:tcPr/>
                </a:tc>
                <a:tc>
                  <a:txBody>
                    <a:bodyPr/>
                    <a:lstStyle/>
                    <a:p>
                      <a:r>
                        <a:rPr lang="en-US" sz="1400" dirty="0" err="1" smtClean="0"/>
                        <a:t>Sadashiva</a:t>
                      </a:r>
                      <a:r>
                        <a:rPr lang="en-US" sz="1400" dirty="0" smtClean="0"/>
                        <a:t>  </a:t>
                      </a:r>
                      <a:r>
                        <a:rPr lang="en-US" sz="1400" dirty="0" err="1" smtClean="0"/>
                        <a:t>Devadiga</a:t>
                      </a:r>
                      <a:endParaRPr lang="en-US" sz="1400" dirty="0"/>
                    </a:p>
                  </a:txBody>
                  <a:tcPr/>
                </a:tc>
                <a:tc>
                  <a:txBody>
                    <a:bodyPr/>
                    <a:lstStyle/>
                    <a:p>
                      <a:r>
                        <a:rPr lang="en-US" sz="1400" dirty="0" smtClean="0"/>
                        <a:t>NASA/GSFC</a:t>
                      </a:r>
                      <a:r>
                        <a:rPr lang="en-US" sz="1400" baseline="0" dirty="0" smtClean="0"/>
                        <a:t> Affiliate, SSC</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smtClean="0"/>
                        <a:t>Validation data support, product monitoring</a:t>
                      </a:r>
                      <a:endParaRPr lang="en-US" sz="1400" b="0" dirty="0" smtClean="0"/>
                    </a:p>
                  </a:txBody>
                  <a:tcPr/>
                </a:tc>
              </a:tr>
            </a:tbl>
          </a:graphicData>
        </a:graphic>
      </p:graphicFrame>
    </p:spTree>
    <p:extLst>
      <p:ext uri="{BB962C8B-B14F-4D97-AF65-F5344CB8AC3E}">
        <p14:creationId xmlns="" xmlns:p14="http://schemas.microsoft.com/office/powerpoint/2010/main" val="1142531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a:t>
            </a:r>
            <a:endParaRPr lang="en-US" dirty="0"/>
          </a:p>
        </p:txBody>
      </p:sp>
      <p:sp>
        <p:nvSpPr>
          <p:cNvPr id="3" name="Content Placeholder 2"/>
          <p:cNvSpPr>
            <a:spLocks noGrp="1"/>
          </p:cNvSpPr>
          <p:nvPr>
            <p:ph idx="1"/>
          </p:nvPr>
        </p:nvSpPr>
        <p:spPr>
          <a:xfrm>
            <a:off x="356717" y="1045030"/>
            <a:ext cx="8229600" cy="638760"/>
          </a:xfrm>
        </p:spPr>
        <p:txBody>
          <a:bodyPr>
            <a:normAutofit/>
          </a:bodyPr>
          <a:lstStyle/>
          <a:p>
            <a:pPr>
              <a:buNone/>
            </a:pPr>
            <a:r>
              <a:rPr lang="en-US" sz="2600" dirty="0" smtClean="0"/>
              <a:t>Product Requirements from JPSS L1RD</a:t>
            </a:r>
          </a:p>
        </p:txBody>
      </p:sp>
      <p:sp>
        <p:nvSpPr>
          <p:cNvPr id="4" name="Slide Number Placeholder 3"/>
          <p:cNvSpPr>
            <a:spLocks noGrp="1"/>
          </p:cNvSpPr>
          <p:nvPr>
            <p:ph type="sldNum" sz="quarter" idx="12"/>
          </p:nvPr>
        </p:nvSpPr>
        <p:spPr/>
        <p:txBody>
          <a:bodyPr/>
          <a:lstStyle/>
          <a:p>
            <a:fld id="{96E36F11-A39A-294D-A59D-6180D50ED29D}" type="slidenum">
              <a:rPr lang="en-US" smtClean="0"/>
              <a:pPr/>
              <a:t>5</a:t>
            </a:fld>
            <a:endParaRPr lang="en-US"/>
          </a:p>
        </p:txBody>
      </p:sp>
      <p:graphicFrame>
        <p:nvGraphicFramePr>
          <p:cNvPr id="5" name="Table 4"/>
          <p:cNvGraphicFramePr>
            <a:graphicFrameLocks noGrp="1"/>
          </p:cNvGraphicFramePr>
          <p:nvPr/>
        </p:nvGraphicFramePr>
        <p:xfrm>
          <a:off x="383117" y="1899788"/>
          <a:ext cx="8037401" cy="3535728"/>
        </p:xfrm>
        <a:graphic>
          <a:graphicData uri="http://schemas.openxmlformats.org/drawingml/2006/table">
            <a:tbl>
              <a:tblPr firstRow="1" bandRow="1">
                <a:tableStyleId>{5C22544A-7EE6-4342-B048-85BDC9FD1C3A}</a:tableStyleId>
              </a:tblPr>
              <a:tblGrid>
                <a:gridCol w="3025521"/>
                <a:gridCol w="2482949"/>
                <a:gridCol w="2528931"/>
              </a:tblGrid>
              <a:tr h="358214">
                <a:tc>
                  <a:txBody>
                    <a:bodyPr/>
                    <a:lstStyle/>
                    <a:p>
                      <a:pPr algn="ctr"/>
                      <a:r>
                        <a:rPr lang="en-US" sz="1800" dirty="0" smtClean="0">
                          <a:latin typeface="Times New Roman" pitchFamily="18" charset="0"/>
                          <a:cs typeface="Times New Roman" pitchFamily="18" charset="0"/>
                        </a:rPr>
                        <a:t>Attribute</a:t>
                      </a:r>
                      <a:endParaRPr lang="en-US" sz="1800" dirty="0">
                        <a:latin typeface="Times New Roman" pitchFamily="18" charset="0"/>
                        <a:cs typeface="Times New Roman" pitchFamily="18" charset="0"/>
                      </a:endParaRPr>
                    </a:p>
                  </a:txBody>
                  <a:tcPr/>
                </a:tc>
                <a:tc>
                  <a:txBody>
                    <a:bodyPr/>
                    <a:lstStyle/>
                    <a:p>
                      <a:pPr algn="ctr"/>
                      <a:r>
                        <a:rPr lang="en-US" sz="1800" dirty="0" smtClean="0">
                          <a:latin typeface="Times New Roman" pitchFamily="18" charset="0"/>
                          <a:cs typeface="Times New Roman" pitchFamily="18" charset="0"/>
                        </a:rPr>
                        <a:t>Threshold</a:t>
                      </a:r>
                      <a:endParaRPr lang="en-US" sz="1800" dirty="0">
                        <a:latin typeface="Times New Roman" pitchFamily="18" charset="0"/>
                        <a:cs typeface="Times New Roman" pitchFamily="18" charset="0"/>
                      </a:endParaRPr>
                    </a:p>
                  </a:txBody>
                  <a:tcPr/>
                </a:tc>
                <a:tc>
                  <a:txBody>
                    <a:bodyPr/>
                    <a:lstStyle/>
                    <a:p>
                      <a:pPr algn="ctr"/>
                      <a:r>
                        <a:rPr lang="en-US" sz="1800" dirty="0" smtClean="0">
                          <a:latin typeface="Times New Roman" pitchFamily="18" charset="0"/>
                          <a:cs typeface="Times New Roman" pitchFamily="18" charset="0"/>
                        </a:rPr>
                        <a:t>Objective</a:t>
                      </a:r>
                      <a:endParaRPr lang="en-US" sz="1800" dirty="0">
                        <a:latin typeface="Times New Roman" pitchFamily="18" charset="0"/>
                        <a:cs typeface="Times New Roman" pitchFamily="18" charset="0"/>
                      </a:endParaRPr>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Geographic coverage</a:t>
                      </a:r>
                    </a:p>
                  </a:txBody>
                  <a:tcPr marT="45723" marB="45723" horzOverflow="overflow"/>
                </a:tc>
                <a:tc>
                  <a:txBody>
                    <a:bodyPr/>
                    <a:lstStyle/>
                    <a:p>
                      <a:r>
                        <a:rPr lang="en-US" sz="1600" kern="1200" dirty="0" smtClean="0">
                          <a:solidFill>
                            <a:schemeClr val="dk1"/>
                          </a:solidFill>
                          <a:latin typeface="+mn-lt"/>
                          <a:ea typeface="+mn-ea"/>
                          <a:cs typeface="+mn-cs"/>
                        </a:rPr>
                        <a:t>At least 90% coverage of the globe every 24 hours (monthly average)</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Vertical Coverage </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Vertical Cell Size</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Horizontal Cell Size</a:t>
                      </a:r>
                    </a:p>
                  </a:txBody>
                  <a:tcPr marT="45723" marB="45723" horzOverflow="overflow"/>
                </a:tc>
                <a:tc>
                  <a:txBody>
                    <a:bodyPr/>
                    <a:lstStyle/>
                    <a:p>
                      <a:r>
                        <a:rPr lang="en-US" sz="1600" dirty="0" smtClean="0"/>
                        <a:t>4 km </a:t>
                      </a:r>
                      <a:endParaRPr lang="en-US" sz="1600" dirty="0"/>
                    </a:p>
                  </a:txBody>
                  <a:tcPr/>
                </a:tc>
                <a:tc>
                  <a:txBody>
                    <a:bodyPr/>
                    <a:lstStyle/>
                    <a:p>
                      <a:r>
                        <a:rPr lang="en-US" sz="1600" dirty="0" smtClean="0"/>
                        <a:t>1 km</a:t>
                      </a:r>
                      <a:endParaRPr lang="en-US" sz="1600" dirty="0"/>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Mapping Uncertainty</a:t>
                      </a:r>
                    </a:p>
                  </a:txBody>
                  <a:tcPr marT="45723" marB="45723" horzOverflow="overflow"/>
                </a:tc>
                <a:tc>
                  <a:txBody>
                    <a:bodyPr/>
                    <a:lstStyle/>
                    <a:p>
                      <a:r>
                        <a:rPr lang="en-US" sz="1600" dirty="0" smtClean="0"/>
                        <a:t>1 Km at Nadir </a:t>
                      </a:r>
                      <a:r>
                        <a:rPr lang="en-US" sz="1600" dirty="0" smtClean="0">
                          <a:solidFill>
                            <a:srgbClr val="002060"/>
                          </a:solidFill>
                        </a:rPr>
                        <a:t>(800 m) </a:t>
                      </a:r>
                      <a:endParaRPr lang="en-US" sz="1600" dirty="0">
                        <a:solidFill>
                          <a:srgbClr val="002060"/>
                        </a:solidFill>
                      </a:endParaRPr>
                    </a:p>
                  </a:txBody>
                  <a:tcPr/>
                </a:tc>
                <a:tc>
                  <a:txBody>
                    <a:bodyPr/>
                    <a:lstStyle/>
                    <a:p>
                      <a:r>
                        <a:rPr lang="en-US" sz="1600" dirty="0" smtClean="0"/>
                        <a:t>1 km at Edge of Scan </a:t>
                      </a:r>
                      <a:r>
                        <a:rPr lang="en-US" sz="1600" dirty="0" smtClean="0">
                          <a:solidFill>
                            <a:srgbClr val="002060"/>
                          </a:solidFill>
                        </a:rPr>
                        <a:t>(500m)</a:t>
                      </a:r>
                      <a:endParaRPr lang="en-US" sz="1600" dirty="0">
                        <a:solidFill>
                          <a:srgbClr val="002060"/>
                        </a:solidFill>
                      </a:endParaRPr>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Measurement Range</a:t>
                      </a:r>
                    </a:p>
                  </a:txBody>
                  <a:tcPr marT="45723" marB="45723" horzOverflow="overflow"/>
                </a:tc>
                <a:tc>
                  <a:txBody>
                    <a:bodyPr/>
                    <a:lstStyle/>
                    <a:p>
                      <a:r>
                        <a:rPr lang="en-US" sz="1600" b="1" dirty="0" smtClean="0">
                          <a:solidFill>
                            <a:srgbClr val="002060"/>
                          </a:solidFill>
                        </a:rPr>
                        <a:t>213</a:t>
                      </a:r>
                      <a:r>
                        <a:rPr lang="en-US" sz="1600" b="1" baseline="0" dirty="0" smtClean="0">
                          <a:solidFill>
                            <a:srgbClr val="002060"/>
                          </a:solidFill>
                        </a:rPr>
                        <a:t> – 343 K</a:t>
                      </a:r>
                      <a:endParaRPr lang="en-US" sz="1600" b="1" dirty="0">
                        <a:solidFill>
                          <a:srgbClr val="002060"/>
                        </a:solidFill>
                      </a:endParaRPr>
                    </a:p>
                  </a:txBody>
                  <a:tcPr/>
                </a:tc>
                <a:tc>
                  <a:txBody>
                    <a:bodyPr/>
                    <a:lstStyle/>
                    <a:p>
                      <a:r>
                        <a:rPr lang="en-US" sz="1600" dirty="0" smtClean="0"/>
                        <a:t>183 – 343 K</a:t>
                      </a:r>
                      <a:endParaRPr lang="en-US" sz="1600" dirty="0"/>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Measurement Accuracy</a:t>
                      </a:r>
                    </a:p>
                  </a:txBody>
                  <a:tcPr marT="45723" marB="45723" horzOverflow="overflow"/>
                </a:tc>
                <a:tc>
                  <a:txBody>
                    <a:bodyPr/>
                    <a:lstStyle/>
                    <a:p>
                      <a:r>
                        <a:rPr lang="en-US" sz="1600" b="1" dirty="0" smtClean="0">
                          <a:solidFill>
                            <a:srgbClr val="002060"/>
                          </a:solidFill>
                        </a:rPr>
                        <a:t>1.4 K</a:t>
                      </a:r>
                      <a:endParaRPr lang="en-US" sz="1600" b="1" dirty="0">
                        <a:solidFill>
                          <a:srgbClr val="002060"/>
                        </a:solidFill>
                      </a:endParaRPr>
                    </a:p>
                  </a:txBody>
                  <a:tcPr/>
                </a:tc>
                <a:tc>
                  <a:txBody>
                    <a:bodyPr/>
                    <a:lstStyle/>
                    <a:p>
                      <a:r>
                        <a:rPr lang="en-US" sz="1600" dirty="0" smtClean="0"/>
                        <a:t>0.8 K</a:t>
                      </a:r>
                      <a:endParaRPr lang="en-US" sz="1600" dirty="0"/>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Measurement Precision</a:t>
                      </a:r>
                    </a:p>
                  </a:txBody>
                  <a:tcPr marT="45723" marB="45723" horzOverflow="overflow"/>
                </a:tc>
                <a:tc>
                  <a:txBody>
                    <a:bodyPr/>
                    <a:lstStyle/>
                    <a:p>
                      <a:r>
                        <a:rPr lang="en-US" sz="1600" b="1" dirty="0" smtClean="0">
                          <a:solidFill>
                            <a:srgbClr val="002060"/>
                          </a:solidFill>
                        </a:rPr>
                        <a:t>2.5 K </a:t>
                      </a:r>
                      <a:endParaRPr lang="en-US" sz="1600" b="1" dirty="0">
                        <a:solidFill>
                          <a:srgbClr val="002060"/>
                        </a:solidFill>
                      </a:endParaRPr>
                    </a:p>
                  </a:txBody>
                  <a:tcPr/>
                </a:tc>
                <a:tc>
                  <a:txBody>
                    <a:bodyPr/>
                    <a:lstStyle/>
                    <a:p>
                      <a:r>
                        <a:rPr lang="en-US" sz="1600" dirty="0" smtClean="0"/>
                        <a:t>1.5 K</a:t>
                      </a:r>
                      <a:endParaRPr lang="en-US" sz="1600"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Algorithm Changes/Updates</a:t>
            </a:r>
            <a:endParaRPr lang="en-US" dirty="0"/>
          </a:p>
        </p:txBody>
      </p:sp>
      <p:graphicFrame>
        <p:nvGraphicFramePr>
          <p:cNvPr id="5" name="Table 4"/>
          <p:cNvGraphicFramePr>
            <a:graphicFrameLocks noGrp="1"/>
          </p:cNvGraphicFramePr>
          <p:nvPr/>
        </p:nvGraphicFramePr>
        <p:xfrm>
          <a:off x="116035" y="1418590"/>
          <a:ext cx="8570765" cy="4937760"/>
        </p:xfrm>
        <a:graphic>
          <a:graphicData uri="http://schemas.openxmlformats.org/drawingml/2006/table">
            <a:tbl>
              <a:tblPr firstRow="1" bandRow="1">
                <a:tableStyleId>{5C22544A-7EE6-4342-B048-85BDC9FD1C3A}</a:tableStyleId>
              </a:tblPr>
              <a:tblGrid>
                <a:gridCol w="844320"/>
                <a:gridCol w="533587"/>
                <a:gridCol w="3899104"/>
                <a:gridCol w="3293754"/>
              </a:tblGrid>
              <a:tr h="289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Date</a:t>
                      </a:r>
                      <a:endParaRPr lang="en-US" sz="1000" dirty="0" smtClean="0"/>
                    </a:p>
                  </a:txBody>
                  <a:tcPr/>
                </a:tc>
                <a:tc>
                  <a:txBody>
                    <a:bodyPr/>
                    <a:lstStyle/>
                    <a:p>
                      <a:r>
                        <a:rPr lang="en-US" sz="1400" dirty="0" smtClean="0"/>
                        <a:t>DR#</a:t>
                      </a:r>
                      <a:endParaRPr lang="en-US" sz="1400" dirty="0"/>
                    </a:p>
                  </a:txBody>
                  <a:tcPr/>
                </a:tc>
                <a:tc>
                  <a:txBody>
                    <a:bodyPr/>
                    <a:lstStyle/>
                    <a:p>
                      <a:r>
                        <a:rPr lang="en-US" sz="1400" dirty="0" smtClean="0"/>
                        <a:t>Reason</a:t>
                      </a:r>
                      <a:endParaRPr lang="en-US" sz="1400" dirty="0"/>
                    </a:p>
                  </a:txBody>
                  <a:tcPr/>
                </a:tc>
                <a:tc>
                  <a:txBody>
                    <a:bodyPr/>
                    <a:lstStyle/>
                    <a:p>
                      <a:r>
                        <a:rPr lang="en-US" dirty="0" smtClean="0"/>
                        <a:t>Status</a:t>
                      </a:r>
                      <a:endParaRPr lang="en-US" dirty="0"/>
                    </a:p>
                  </a:txBody>
                  <a:tcPr/>
                </a:tc>
              </a:tr>
              <a:tr h="650383">
                <a:tc>
                  <a:txBody>
                    <a:bodyPr/>
                    <a:lstStyle/>
                    <a:p>
                      <a:r>
                        <a:rPr lang="en-US" sz="1200" dirty="0" smtClean="0"/>
                        <a:t>12/12/12</a:t>
                      </a:r>
                      <a:endParaRPr lang="en-US" sz="1200" dirty="0"/>
                    </a:p>
                  </a:txBody>
                  <a:tcPr/>
                </a:tc>
                <a:tc>
                  <a:txBody>
                    <a:bodyPr/>
                    <a:lstStyle/>
                    <a:p>
                      <a:r>
                        <a:rPr lang="en-US" sz="1200" dirty="0" smtClean="0"/>
                        <a:t>5028</a:t>
                      </a:r>
                      <a:endParaRPr lang="en-US" sz="1200" dirty="0"/>
                    </a:p>
                  </a:txBody>
                  <a:tcPr/>
                </a:tc>
                <a:tc>
                  <a:txBody>
                    <a:bodyPr/>
                    <a:lstStyle/>
                    <a:p>
                      <a:pPr lvl="0"/>
                      <a:r>
                        <a:rPr lang="en-US" sz="1200" dirty="0" smtClean="0"/>
                        <a:t>LST QA not set correctly in all-ocean granules</a:t>
                      </a:r>
                      <a:endParaRPr lang="en-US" sz="1200" dirty="0"/>
                    </a:p>
                  </a:txBody>
                  <a:tcPr/>
                </a:tc>
                <a:tc>
                  <a:txBody>
                    <a:bodyPr/>
                    <a:lstStyle/>
                    <a:p>
                      <a:r>
                        <a:rPr lang="en-US" sz="1200" b="1" kern="1200" dirty="0" smtClean="0">
                          <a:solidFill>
                            <a:srgbClr val="0000FF"/>
                          </a:solidFill>
                          <a:latin typeface="+mn-lt"/>
                          <a:ea typeface="+mn-ea"/>
                          <a:cs typeface="+mn-cs"/>
                        </a:rPr>
                        <a:t>Closed 3/31/13.</a:t>
                      </a:r>
                      <a:r>
                        <a:rPr lang="en-US" sz="1200" b="1" kern="1200" baseline="0" dirty="0" smtClean="0">
                          <a:solidFill>
                            <a:srgbClr val="0000FF"/>
                          </a:solidFill>
                          <a:latin typeface="+mn-lt"/>
                          <a:ea typeface="+mn-ea"/>
                          <a:cs typeface="+mn-cs"/>
                        </a:rPr>
                        <a:t>  </a:t>
                      </a:r>
                      <a:r>
                        <a:rPr lang="en-US" sz="1200" b="0" kern="1200" dirty="0" smtClean="0">
                          <a:solidFill>
                            <a:schemeClr val="tx1"/>
                          </a:solidFill>
                          <a:latin typeface="+mn-lt"/>
                          <a:ea typeface="+mn-ea"/>
                          <a:cs typeface="+mn-cs"/>
                        </a:rPr>
                        <a:t>Rejected</a:t>
                      </a:r>
                      <a:r>
                        <a:rPr lang="en-US" sz="1200" b="0" dirty="0" smtClean="0">
                          <a:solidFill>
                            <a:schemeClr val="tx1"/>
                          </a:solidFill>
                        </a:rPr>
                        <a:t> </a:t>
                      </a:r>
                      <a:r>
                        <a:rPr lang="en-US" sz="1200" dirty="0" smtClean="0"/>
                        <a:t>b/c </a:t>
                      </a:r>
                      <a:r>
                        <a:rPr lang="en-US" sz="1200" kern="1200" dirty="0" smtClean="0">
                          <a:solidFill>
                            <a:schemeClr val="dk1"/>
                          </a:solidFill>
                          <a:latin typeface="+mn-lt"/>
                          <a:ea typeface="+mn-ea"/>
                          <a:cs typeface="+mn-cs"/>
                        </a:rPr>
                        <a:t>No land products over ocean will ever be used;</a:t>
                      </a:r>
                      <a:r>
                        <a:rPr lang="en-US" sz="1200" kern="1200" baseline="0" dirty="0" smtClean="0">
                          <a:solidFill>
                            <a:schemeClr val="dk1"/>
                          </a:solidFill>
                          <a:latin typeface="+mn-lt"/>
                          <a:ea typeface="+mn-ea"/>
                          <a:cs typeface="+mn-cs"/>
                        </a:rPr>
                        <a:t> illustrates larger IDPS architecture issue that land products should not be produced over ocean</a:t>
                      </a:r>
                      <a:endParaRPr lang="en-US" sz="1200" dirty="0"/>
                    </a:p>
                  </a:txBody>
                  <a:tcPr/>
                </a:tc>
              </a:tr>
              <a:tr h="228590">
                <a:tc>
                  <a:txBody>
                    <a:bodyPr/>
                    <a:lstStyle/>
                    <a:p>
                      <a:r>
                        <a:rPr lang="en-US" sz="1200" dirty="0" smtClean="0"/>
                        <a:t>11/26/12</a:t>
                      </a:r>
                      <a:endParaRPr lang="en-US" sz="1200" dirty="0"/>
                    </a:p>
                  </a:txBody>
                  <a:tcPr/>
                </a:tc>
                <a:tc>
                  <a:txBody>
                    <a:bodyPr/>
                    <a:lstStyle/>
                    <a:p>
                      <a:r>
                        <a:rPr lang="en-US" sz="1200" dirty="0" smtClean="0"/>
                        <a:t>4983</a:t>
                      </a:r>
                      <a:endParaRPr lang="en-US" sz="1200" dirty="0"/>
                    </a:p>
                  </a:txBody>
                  <a:tcPr/>
                </a:tc>
                <a:tc>
                  <a:txBody>
                    <a:bodyPr/>
                    <a:lstStyle/>
                    <a:p>
                      <a:pPr lvl="0"/>
                      <a:r>
                        <a:rPr lang="en-US" sz="1200" dirty="0" smtClean="0"/>
                        <a:t>VIIRS LST beta Maturity</a:t>
                      </a:r>
                      <a:endParaRPr lang="en-US" sz="1200" dirty="0"/>
                    </a:p>
                  </a:txBody>
                  <a:tcPr/>
                </a:tc>
                <a:tc>
                  <a:txBody>
                    <a:bodyPr/>
                    <a:lstStyle/>
                    <a:p>
                      <a:r>
                        <a:rPr lang="en-US" sz="1200" b="1" kern="1200" dirty="0" smtClean="0">
                          <a:solidFill>
                            <a:srgbClr val="0000FF"/>
                          </a:solidFill>
                          <a:latin typeface="+mn-lt"/>
                          <a:ea typeface="+mn-ea"/>
                          <a:cs typeface="+mn-cs"/>
                        </a:rPr>
                        <a:t>Closed</a:t>
                      </a:r>
                      <a:r>
                        <a:rPr lang="en-US" sz="1200" dirty="0" smtClean="0"/>
                        <a:t> </a:t>
                      </a:r>
                      <a:r>
                        <a:rPr lang="en-US" sz="1200" b="1" kern="1200" dirty="0" smtClean="0">
                          <a:solidFill>
                            <a:srgbClr val="0000FF"/>
                          </a:solidFill>
                          <a:latin typeface="+mn-lt"/>
                          <a:ea typeface="+mn-ea"/>
                          <a:cs typeface="+mn-cs"/>
                        </a:rPr>
                        <a:t>1/25/13</a:t>
                      </a:r>
                      <a:r>
                        <a:rPr lang="en-US" sz="1200" dirty="0" smtClean="0"/>
                        <a:t> </a:t>
                      </a:r>
                      <a:r>
                        <a:rPr lang="en-US" sz="1200" kern="1200" dirty="0" smtClean="0">
                          <a:solidFill>
                            <a:schemeClr val="dk1"/>
                          </a:solidFill>
                          <a:latin typeface="+mn-lt"/>
                          <a:ea typeface="+mn-ea"/>
                          <a:cs typeface="+mn-cs"/>
                        </a:rPr>
                        <a:t>474-CCR-12-0773 deployed in ops</a:t>
                      </a:r>
                      <a:endParaRPr lang="en-US" sz="1200" kern="1200" dirty="0">
                        <a:solidFill>
                          <a:schemeClr val="dk1"/>
                        </a:solidFill>
                        <a:latin typeface="+mn-lt"/>
                        <a:ea typeface="+mn-ea"/>
                        <a:cs typeface="+mn-cs"/>
                      </a:endParaRPr>
                    </a:p>
                  </a:txBody>
                  <a:tcPr/>
                </a:tc>
              </a:tr>
              <a:tr h="505854">
                <a:tc>
                  <a:txBody>
                    <a:bodyPr/>
                    <a:lstStyle/>
                    <a:p>
                      <a:r>
                        <a:rPr lang="en-US" sz="1200" dirty="0" smtClean="0"/>
                        <a:t>02/28/12</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4608</a:t>
                      </a:r>
                    </a:p>
                    <a:p>
                      <a:endParaRPr lang="en-US" sz="1200" dirty="0"/>
                    </a:p>
                  </a:txBody>
                  <a:tcPr/>
                </a:tc>
                <a:tc>
                  <a:txBody>
                    <a:bodyPr/>
                    <a:lstStyle/>
                    <a:p>
                      <a:pPr lvl="0"/>
                      <a:r>
                        <a:rPr lang="en-US" sz="1200" kern="1200" dirty="0" smtClean="0">
                          <a:solidFill>
                            <a:schemeClr val="dk1"/>
                          </a:solidFill>
                          <a:latin typeface="+mn-lt"/>
                          <a:ea typeface="+mn-ea"/>
                          <a:cs typeface="+mn-cs"/>
                        </a:rPr>
                        <a:t>Split-window algorithm - Baseline Coefficient files. LUT update #2 (same </a:t>
                      </a:r>
                      <a:r>
                        <a:rPr lang="en-US" sz="1200" kern="1200" dirty="0" err="1" smtClean="0">
                          <a:solidFill>
                            <a:schemeClr val="dk1"/>
                          </a:solidFill>
                          <a:latin typeface="+mn-lt"/>
                          <a:ea typeface="+mn-ea"/>
                          <a:cs typeface="+mn-cs"/>
                        </a:rPr>
                        <a:t>as"Updated</a:t>
                      </a:r>
                      <a:r>
                        <a:rPr lang="en-US" sz="1200" kern="1200" dirty="0" smtClean="0">
                          <a:solidFill>
                            <a:schemeClr val="dk1"/>
                          </a:solidFill>
                          <a:latin typeface="+mn-lt"/>
                          <a:ea typeface="+mn-ea"/>
                          <a:cs typeface="+mn-cs"/>
                        </a:rPr>
                        <a:t> LUT" in slides):  DR 4608/CCR 12-0355:   Corrects errors for both dual split window and split window.</a:t>
                      </a:r>
                      <a:endParaRPr lang="en-US" sz="1200" dirty="0"/>
                    </a:p>
                  </a:txBody>
                  <a:tcPr/>
                </a:tc>
                <a:tc>
                  <a:txBody>
                    <a:bodyPr/>
                    <a:lstStyle/>
                    <a:p>
                      <a:r>
                        <a:rPr lang="en-US" sz="1200" b="1" dirty="0" smtClean="0">
                          <a:solidFill>
                            <a:srgbClr val="0000FF"/>
                          </a:solidFill>
                        </a:rPr>
                        <a:t>Closed 06/10/12 </a:t>
                      </a:r>
                      <a:r>
                        <a:rPr lang="en-US" sz="1200" dirty="0" smtClean="0"/>
                        <a:t>Split Window algorithm implemented in IDPS baseline on 10 Aug, 2012.</a:t>
                      </a:r>
                      <a:endParaRPr lang="en-US" sz="1200" dirty="0"/>
                    </a:p>
                  </a:txBody>
                  <a:tcPr/>
                </a:tc>
              </a:tr>
              <a:tr h="939442">
                <a:tc>
                  <a:txBody>
                    <a:bodyPr/>
                    <a:lstStyle/>
                    <a:p>
                      <a:r>
                        <a:rPr lang="en-US" sz="1200" dirty="0" smtClean="0"/>
                        <a:t>02/15/12</a:t>
                      </a:r>
                      <a:endParaRPr lang="en-US" sz="1200" dirty="0"/>
                    </a:p>
                  </a:txBody>
                  <a:tcPr/>
                </a:tc>
                <a:tc>
                  <a:txBody>
                    <a:bodyPr/>
                    <a:lstStyle/>
                    <a:p>
                      <a:r>
                        <a:rPr lang="en-US" sz="1200" kern="1200" dirty="0" smtClean="0">
                          <a:solidFill>
                            <a:schemeClr val="dk1"/>
                          </a:solidFill>
                          <a:latin typeface="+mn-lt"/>
                          <a:ea typeface="+mn-ea"/>
                          <a:cs typeface="+mn-cs"/>
                        </a:rPr>
                        <a:t>4582</a:t>
                      </a:r>
                      <a:endParaRPr lang="en-US" sz="1200" dirty="0"/>
                    </a:p>
                  </a:txBody>
                  <a:tcPr/>
                </a:tc>
                <a:tc>
                  <a:txBody>
                    <a:bodyPr/>
                    <a:lstStyle/>
                    <a:p>
                      <a:r>
                        <a:rPr lang="en-US" sz="1200" kern="1200" dirty="0" smtClean="0">
                          <a:solidFill>
                            <a:schemeClr val="dk1"/>
                          </a:solidFill>
                          <a:latin typeface="+mn-lt"/>
                          <a:ea typeface="+mn-ea"/>
                          <a:cs typeface="+mn-cs"/>
                        </a:rPr>
                        <a:t>LST Day Night Land Water Misidentification, The LST EDR appears to have a coding error that may have incorrectly mixed up the Day/Night flag with the Land/Water and Surface Type QA Flag within the QF Byte 3 of the LST EDR... This same Day/Night flag is being correctly encoded in the bit3 of QF Byte1 of the LST EDR.</a:t>
                      </a:r>
                      <a:endParaRPr lang="en-US" sz="1200" dirty="0"/>
                    </a:p>
                  </a:txBody>
                  <a:tcPr/>
                </a:tc>
                <a:tc>
                  <a:txBody>
                    <a:bodyPr/>
                    <a:lstStyle/>
                    <a:p>
                      <a:r>
                        <a:rPr lang="en-US" sz="1200" b="1" dirty="0" smtClean="0">
                          <a:solidFill>
                            <a:srgbClr val="0000FF"/>
                          </a:solidFill>
                        </a:rPr>
                        <a:t>Closed 03/29/12 </a:t>
                      </a:r>
                      <a:r>
                        <a:rPr lang="en-US" sz="1200" dirty="0" smtClean="0"/>
                        <a:t>Rejected because EDR team did not observe</a:t>
                      </a:r>
                      <a:r>
                        <a:rPr lang="en-US" sz="1200" baseline="0" dirty="0" smtClean="0"/>
                        <a:t> such error. </a:t>
                      </a:r>
                      <a:endParaRPr lang="en-US" sz="1200" dirty="0"/>
                    </a:p>
                  </a:txBody>
                  <a:tcPr/>
                </a:tc>
              </a:tr>
              <a:tr h="650383">
                <a:tc>
                  <a:txBody>
                    <a:bodyPr/>
                    <a:lstStyle/>
                    <a:p>
                      <a:r>
                        <a:rPr lang="en-US" sz="1200" dirty="0" smtClean="0"/>
                        <a:t>09/14/11</a:t>
                      </a:r>
                      <a:endParaRPr lang="en-US" sz="1200" dirty="0"/>
                    </a:p>
                  </a:txBody>
                  <a:tcPr/>
                </a:tc>
                <a:tc>
                  <a:txBody>
                    <a:bodyPr/>
                    <a:lstStyle/>
                    <a:p>
                      <a:r>
                        <a:rPr lang="en-US" sz="1200" kern="1200" dirty="0" smtClean="0">
                          <a:solidFill>
                            <a:schemeClr val="dk1"/>
                          </a:solidFill>
                          <a:latin typeface="+mn-lt"/>
                          <a:ea typeface="+mn-ea"/>
                          <a:cs typeface="+mn-cs"/>
                        </a:rPr>
                        <a:t>4353</a:t>
                      </a:r>
                      <a:endParaRPr lang="en-US" sz="1200" dirty="0"/>
                    </a:p>
                  </a:txBody>
                  <a:tcPr/>
                </a:tc>
                <a:tc>
                  <a:txBody>
                    <a:bodyPr/>
                    <a:lstStyle/>
                    <a:p>
                      <a:r>
                        <a:rPr lang="en-US" sz="1200" dirty="0" smtClean="0"/>
                        <a:t>Snow/ice field is always "no snow" at night if t</a:t>
                      </a:r>
                      <a:r>
                        <a:rPr lang="en-US" sz="1200" kern="1200" dirty="0" smtClean="0">
                          <a:solidFill>
                            <a:schemeClr val="dk1"/>
                          </a:solidFill>
                          <a:latin typeface="+mn-lt"/>
                          <a:ea typeface="+mn-ea"/>
                          <a:cs typeface="+mn-cs"/>
                        </a:rPr>
                        <a:t>he Quarterly Surface Type does not indicate so.  “Temporal snow” can only be directed daytime by snow/ ice EDR</a:t>
                      </a:r>
                      <a:endParaRPr lang="en-US" sz="1200" dirty="0"/>
                    </a:p>
                  </a:txBody>
                  <a:tcPr/>
                </a:tc>
                <a:tc>
                  <a:txBody>
                    <a:bodyPr/>
                    <a:lstStyle/>
                    <a:p>
                      <a:r>
                        <a:rPr lang="en-US" sz="1200" b="1" dirty="0" smtClean="0">
                          <a:solidFill>
                            <a:srgbClr val="0000FF"/>
                          </a:solidFill>
                        </a:rPr>
                        <a:t>Closed 04/26/12. </a:t>
                      </a:r>
                      <a:r>
                        <a:rPr lang="en-US" sz="1200" kern="1200" dirty="0" smtClean="0">
                          <a:solidFill>
                            <a:schemeClr val="dk1"/>
                          </a:solidFill>
                          <a:latin typeface="+mn-lt"/>
                          <a:ea typeface="+mn-ea"/>
                          <a:cs typeface="+mn-cs"/>
                        </a:rPr>
                        <a:t>Reallocated to </a:t>
                      </a:r>
                      <a:r>
                        <a:rPr lang="en-US" sz="1200" kern="1200" dirty="0" err="1" smtClean="0">
                          <a:solidFill>
                            <a:schemeClr val="dk1"/>
                          </a:solidFill>
                          <a:latin typeface="+mn-lt"/>
                          <a:ea typeface="+mn-ea"/>
                          <a:cs typeface="+mn-cs"/>
                        </a:rPr>
                        <a:t>Cryo</a:t>
                      </a:r>
                      <a:r>
                        <a:rPr lang="en-US" sz="1200" kern="1200" dirty="0" smtClean="0">
                          <a:solidFill>
                            <a:schemeClr val="dk1"/>
                          </a:solidFill>
                          <a:latin typeface="+mn-lt"/>
                          <a:ea typeface="+mn-ea"/>
                          <a:cs typeface="+mn-cs"/>
                        </a:rPr>
                        <a:t> team as new DRs:  4699 Out of Date snow cover seeded grid &amp; 4700 Alternative snow/ice grid needed to support algorithms; Both</a:t>
                      </a:r>
                      <a:r>
                        <a:rPr lang="en-US" sz="1200" kern="1200" baseline="0" dirty="0" smtClean="0">
                          <a:solidFill>
                            <a:schemeClr val="dk1"/>
                          </a:solidFill>
                          <a:latin typeface="+mn-lt"/>
                          <a:ea typeface="+mn-ea"/>
                          <a:cs typeface="+mn-cs"/>
                        </a:rPr>
                        <a:t> have been addressed.</a:t>
                      </a:r>
                      <a:endParaRPr lang="en-US" sz="1200" kern="1200" dirty="0" smtClean="0">
                        <a:solidFill>
                          <a:schemeClr val="dk1"/>
                        </a:solidFill>
                        <a:latin typeface="+mn-lt"/>
                        <a:ea typeface="+mn-ea"/>
                        <a:cs typeface="+mn-cs"/>
                      </a:endParaRPr>
                    </a:p>
                  </a:txBody>
                  <a:tcPr/>
                </a:tc>
              </a:tr>
              <a:tr h="505854">
                <a:tc>
                  <a:txBody>
                    <a:bodyPr/>
                    <a:lstStyle/>
                    <a:p>
                      <a:r>
                        <a:rPr lang="en-US" sz="1200" dirty="0" smtClean="0"/>
                        <a:t>02/14/11</a:t>
                      </a:r>
                      <a:endParaRPr lang="en-US" sz="1200" dirty="0"/>
                    </a:p>
                  </a:txBody>
                  <a:tcPr/>
                </a:tc>
                <a:tc>
                  <a:txBody>
                    <a:bodyPr/>
                    <a:lstStyle/>
                    <a:p>
                      <a:r>
                        <a:rPr lang="en-US" sz="1200" kern="1200" dirty="0" smtClean="0">
                          <a:solidFill>
                            <a:schemeClr val="dk1"/>
                          </a:solidFill>
                          <a:latin typeface="+mn-lt"/>
                          <a:ea typeface="+mn-ea"/>
                          <a:cs typeface="+mn-cs"/>
                        </a:rPr>
                        <a:t>4203</a:t>
                      </a:r>
                      <a:endParaRPr lang="en-US" sz="1200" dirty="0"/>
                    </a:p>
                  </a:txBody>
                  <a:tcPr/>
                </a:tc>
                <a:tc>
                  <a:txBody>
                    <a:bodyPr/>
                    <a:lstStyle/>
                    <a:p>
                      <a:r>
                        <a:rPr lang="en-US" sz="1200" kern="1200" dirty="0" smtClean="0">
                          <a:solidFill>
                            <a:schemeClr val="dk1"/>
                          </a:solidFill>
                          <a:latin typeface="+mn-lt"/>
                          <a:ea typeface="+mn-ea"/>
                          <a:cs typeface="+mn-cs"/>
                        </a:rPr>
                        <a:t>The OPS LST code, both v1.5.00.48 and v1.5.03.00, do not verify that the value for the Surface Type input falls within the valid range prior to calculating LST</a:t>
                      </a:r>
                      <a:endParaRPr lang="en-US" sz="1200" dirty="0"/>
                    </a:p>
                  </a:txBody>
                  <a:tcPr/>
                </a:tc>
                <a:tc>
                  <a:txBody>
                    <a:bodyPr/>
                    <a:lstStyle/>
                    <a:p>
                      <a:r>
                        <a:rPr lang="en-US" sz="1200" b="1" kern="1200" dirty="0" smtClean="0">
                          <a:solidFill>
                            <a:srgbClr val="0000FF"/>
                          </a:solidFill>
                          <a:latin typeface="+mn-lt"/>
                          <a:ea typeface="+mn-ea"/>
                          <a:cs typeface="+mn-cs"/>
                        </a:rPr>
                        <a:t>Closed 1/9/13 </a:t>
                      </a:r>
                      <a:r>
                        <a:rPr lang="en-US" sz="1200" kern="1200" dirty="0" smtClean="0">
                          <a:solidFill>
                            <a:schemeClr val="dk1"/>
                          </a:solidFill>
                          <a:latin typeface="+mn-lt"/>
                          <a:ea typeface="+mn-ea"/>
                          <a:cs typeface="+mn-cs"/>
                        </a:rPr>
                        <a:t>Rejected because not a problem to LST production since LST code does check the ST. </a:t>
                      </a:r>
                    </a:p>
                  </a:txBody>
                  <a:tcPr/>
                </a:tc>
              </a:tr>
            </a:tbl>
          </a:graphicData>
        </a:graphic>
      </p:graphicFrame>
      <p:sp>
        <p:nvSpPr>
          <p:cNvPr id="7" name="Slide Number Placeholder 6"/>
          <p:cNvSpPr>
            <a:spLocks noGrp="1"/>
          </p:cNvSpPr>
          <p:nvPr>
            <p:ph type="sldNum" sz="quarter" idx="12"/>
          </p:nvPr>
        </p:nvSpPr>
        <p:spPr/>
        <p:txBody>
          <a:bodyPr/>
          <a:lstStyle/>
          <a:p>
            <a:fld id="{96E36F11-A39A-294D-A59D-6180D50ED29D}"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Algorithm Changes/Updates</a:t>
            </a:r>
            <a:endParaRPr lang="en-US" dirty="0"/>
          </a:p>
        </p:txBody>
      </p:sp>
      <p:graphicFrame>
        <p:nvGraphicFramePr>
          <p:cNvPr id="5" name="Table 4"/>
          <p:cNvGraphicFramePr>
            <a:graphicFrameLocks noGrp="1"/>
          </p:cNvGraphicFramePr>
          <p:nvPr/>
        </p:nvGraphicFramePr>
        <p:xfrm>
          <a:off x="290946" y="1662545"/>
          <a:ext cx="8570765" cy="3182656"/>
        </p:xfrm>
        <a:graphic>
          <a:graphicData uri="http://schemas.openxmlformats.org/drawingml/2006/table">
            <a:tbl>
              <a:tblPr firstRow="1" bandRow="1">
                <a:tableStyleId>{5C22544A-7EE6-4342-B048-85BDC9FD1C3A}</a:tableStyleId>
              </a:tblPr>
              <a:tblGrid>
                <a:gridCol w="822116"/>
                <a:gridCol w="555791"/>
                <a:gridCol w="3899104"/>
                <a:gridCol w="3293754"/>
              </a:tblGrid>
              <a:tr h="289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Date</a:t>
                      </a:r>
                      <a:endParaRPr lang="en-US" sz="1000" dirty="0" smtClean="0"/>
                    </a:p>
                  </a:txBody>
                  <a:tcPr/>
                </a:tc>
                <a:tc>
                  <a:txBody>
                    <a:bodyPr/>
                    <a:lstStyle/>
                    <a:p>
                      <a:r>
                        <a:rPr lang="en-US" sz="1400" dirty="0" smtClean="0"/>
                        <a:t>DR#</a:t>
                      </a:r>
                      <a:endParaRPr lang="en-US" sz="1400" dirty="0"/>
                    </a:p>
                  </a:txBody>
                  <a:tcPr/>
                </a:tc>
                <a:tc>
                  <a:txBody>
                    <a:bodyPr/>
                    <a:lstStyle/>
                    <a:p>
                      <a:r>
                        <a:rPr lang="en-US" sz="1400" dirty="0" smtClean="0"/>
                        <a:t>Reason</a:t>
                      </a:r>
                      <a:endParaRPr lang="en-US" sz="1400" dirty="0"/>
                    </a:p>
                  </a:txBody>
                  <a:tcPr/>
                </a:tc>
                <a:tc>
                  <a:txBody>
                    <a:bodyPr/>
                    <a:lstStyle/>
                    <a:p>
                      <a:r>
                        <a:rPr lang="en-US" dirty="0" smtClean="0"/>
                        <a:t>Status</a:t>
                      </a:r>
                      <a:endParaRPr lang="en-US" dirty="0"/>
                    </a:p>
                  </a:txBody>
                  <a:tcPr/>
                </a:tc>
              </a:tr>
              <a:tr h="361324">
                <a:tc>
                  <a:txBody>
                    <a:bodyPr/>
                    <a:lstStyle/>
                    <a:p>
                      <a:r>
                        <a:rPr lang="en-US" sz="1200" dirty="0" smtClean="0"/>
                        <a:t>12/12/12</a:t>
                      </a:r>
                      <a:endParaRPr lang="en-US" sz="1200" dirty="0"/>
                    </a:p>
                  </a:txBody>
                  <a:tcPr/>
                </a:tc>
                <a:tc>
                  <a:txBody>
                    <a:bodyPr/>
                    <a:lstStyle/>
                    <a:p>
                      <a:r>
                        <a:rPr lang="en-US" sz="1200" dirty="0" smtClean="0"/>
                        <a:t>5027</a:t>
                      </a:r>
                      <a:endParaRPr lang="en-US" sz="1200" dirty="0"/>
                    </a:p>
                  </a:txBody>
                  <a:tcPr/>
                </a:tc>
                <a:tc>
                  <a:txBody>
                    <a:bodyPr/>
                    <a:lstStyle/>
                    <a:p>
                      <a:r>
                        <a:rPr lang="en-US" sz="1200" dirty="0" smtClean="0"/>
                        <a:t>VIIRS LST should have NA fill in all-ocean granules</a:t>
                      </a:r>
                      <a:endParaRPr lang="en-US" sz="1200" dirty="0"/>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IDPS initiated change implemented in IDPS Mx8.0</a:t>
                      </a:r>
                      <a:endParaRPr lang="en-US" sz="1200" kern="1200" dirty="0">
                        <a:solidFill>
                          <a:schemeClr val="dk1"/>
                        </a:solidFill>
                        <a:latin typeface="+mn-lt"/>
                        <a:ea typeface="+mn-ea"/>
                        <a:cs typeface="+mn-cs"/>
                      </a:endParaRPr>
                    </a:p>
                  </a:txBody>
                  <a:tcPr/>
                </a:tc>
              </a:tr>
              <a:tr h="361324">
                <a:tc>
                  <a:txBody>
                    <a:bodyPr/>
                    <a:lstStyle/>
                    <a:p>
                      <a:r>
                        <a:rPr lang="en-US" sz="1200" dirty="0" smtClean="0"/>
                        <a:t>2/9/13</a:t>
                      </a:r>
                      <a:endParaRPr lang="en-US" sz="1200" dirty="0"/>
                    </a:p>
                  </a:txBody>
                  <a:tcPr/>
                </a:tc>
                <a:tc>
                  <a:txBody>
                    <a:bodyPr/>
                    <a:lstStyle/>
                    <a:p>
                      <a:r>
                        <a:rPr lang="en-US" sz="1200" dirty="0" smtClean="0"/>
                        <a:t>7055</a:t>
                      </a:r>
                      <a:endParaRPr lang="en-US" sz="1200" dirty="0"/>
                    </a:p>
                  </a:txBody>
                  <a:tcPr/>
                </a:tc>
                <a:tc>
                  <a:txBody>
                    <a:bodyPr/>
                    <a:lstStyle/>
                    <a:p>
                      <a:pPr lvl="0"/>
                      <a:r>
                        <a:rPr lang="en-US" sz="1200" dirty="0" smtClean="0"/>
                        <a:t>LST QA</a:t>
                      </a:r>
                      <a:r>
                        <a:rPr lang="en-US" sz="1200" baseline="0" dirty="0" smtClean="0"/>
                        <a:t> is “low quality” when thin cirrus/active fire is et</a:t>
                      </a:r>
                      <a:endParaRPr lang="en-US" sz="1200" dirty="0"/>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Approved at 5/22/13 AERB </a:t>
                      </a:r>
                    </a:p>
                    <a:p>
                      <a:r>
                        <a:rPr lang="en-US" sz="1200" kern="1200" dirty="0" smtClean="0">
                          <a:solidFill>
                            <a:schemeClr val="dk1"/>
                          </a:solidFill>
                          <a:latin typeface="+mn-lt"/>
                          <a:ea typeface="+mn-ea"/>
                          <a:cs typeface="+mn-cs"/>
                        </a:rPr>
                        <a:t>Implemented in IDPS Mx8.0</a:t>
                      </a:r>
                      <a:endParaRPr lang="en-US" sz="1200" kern="1200" dirty="0">
                        <a:solidFill>
                          <a:schemeClr val="dk1"/>
                        </a:solidFill>
                        <a:latin typeface="+mn-lt"/>
                        <a:ea typeface="+mn-ea"/>
                        <a:cs typeface="+mn-cs"/>
                      </a:endParaRPr>
                    </a:p>
                  </a:txBody>
                  <a:tcPr/>
                </a:tc>
              </a:tr>
              <a:tr h="228590">
                <a:tc>
                  <a:txBody>
                    <a:bodyPr/>
                    <a:lstStyle/>
                    <a:p>
                      <a:r>
                        <a:rPr lang="en-US" sz="1200" dirty="0" smtClean="0"/>
                        <a:t>5/23/13</a:t>
                      </a:r>
                      <a:endParaRPr lang="en-US" sz="1200" dirty="0"/>
                    </a:p>
                  </a:txBody>
                  <a:tcPr/>
                </a:tc>
                <a:tc>
                  <a:txBody>
                    <a:bodyPr/>
                    <a:lstStyle/>
                    <a:p>
                      <a:r>
                        <a:rPr lang="en-US" sz="1200" dirty="0" smtClean="0"/>
                        <a:t>7215</a:t>
                      </a:r>
                      <a:endParaRPr lang="en-US" sz="1200" dirty="0"/>
                    </a:p>
                  </a:txBody>
                  <a:tcPr/>
                </a:tc>
                <a:tc>
                  <a:txBody>
                    <a:bodyPr/>
                    <a:lstStyle/>
                    <a:p>
                      <a:pPr lvl="0"/>
                      <a:r>
                        <a:rPr lang="en-US" sz="1200" kern="1200" dirty="0" smtClean="0">
                          <a:solidFill>
                            <a:schemeClr val="dk1"/>
                          </a:solidFill>
                          <a:latin typeface="+mn-lt"/>
                          <a:ea typeface="+mn-ea"/>
                          <a:cs typeface="+mn-cs"/>
                        </a:rPr>
                        <a:t>VIIRS LST_SWLST LUT Update</a:t>
                      </a:r>
                      <a:endParaRPr lang="en-US" sz="1200" kern="1200" dirty="0">
                        <a:solidFill>
                          <a:schemeClr val="dk1"/>
                        </a:solidFill>
                        <a:latin typeface="+mn-lt"/>
                        <a:ea typeface="+mn-ea"/>
                        <a:cs typeface="+mn-cs"/>
                      </a:endParaRPr>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CCR-13-1089 Approved at </a:t>
                      </a:r>
                      <a:r>
                        <a:rPr lang="en-US" sz="1200" kern="1200" baseline="0" dirty="0" smtClean="0">
                          <a:solidFill>
                            <a:schemeClr val="dk1"/>
                          </a:solidFill>
                          <a:latin typeface="+mn-lt"/>
                          <a:ea typeface="+mn-ea"/>
                          <a:cs typeface="+mn-cs"/>
                        </a:rPr>
                        <a:t> 6/18/13 A</a:t>
                      </a:r>
                      <a:r>
                        <a:rPr lang="en-US" sz="1200" kern="1200" dirty="0" smtClean="0">
                          <a:solidFill>
                            <a:schemeClr val="dk1"/>
                          </a:solidFill>
                          <a:latin typeface="+mn-lt"/>
                          <a:ea typeface="+mn-ea"/>
                          <a:cs typeface="+mn-cs"/>
                        </a:rPr>
                        <a:t>ERB </a:t>
                      </a:r>
                    </a:p>
                    <a:p>
                      <a:r>
                        <a:rPr lang="en-US" sz="1200" kern="1200" dirty="0" smtClean="0">
                          <a:solidFill>
                            <a:schemeClr val="dk1"/>
                          </a:solidFill>
                          <a:latin typeface="+mn-lt"/>
                          <a:ea typeface="+mn-ea"/>
                          <a:cs typeface="+mn-cs"/>
                        </a:rPr>
                        <a:t>Implemented in IDPS in Mx8.0</a:t>
                      </a:r>
                      <a:endParaRPr lang="en-US" sz="1200" kern="1200" dirty="0">
                        <a:solidFill>
                          <a:schemeClr val="dk1"/>
                        </a:solidFill>
                        <a:latin typeface="+mn-lt"/>
                        <a:ea typeface="+mn-ea"/>
                        <a:cs typeface="+mn-cs"/>
                      </a:endParaRPr>
                    </a:p>
                  </a:txBody>
                  <a:tcPr/>
                </a:tc>
              </a:tr>
              <a:tr h="505854">
                <a:tc>
                  <a:txBody>
                    <a:bodyPr/>
                    <a:lstStyle/>
                    <a:p>
                      <a:r>
                        <a:rPr lang="en-US" sz="1200" dirty="0" smtClean="0"/>
                        <a:t>12/4/13</a:t>
                      </a:r>
                      <a:endParaRPr lang="en-US" sz="1200" dirty="0"/>
                    </a:p>
                  </a:txBody>
                  <a:tcPr/>
                </a:tc>
                <a:tc>
                  <a:txBody>
                    <a:bodyPr/>
                    <a:lstStyle/>
                    <a:p>
                      <a:r>
                        <a:rPr lang="en-US" sz="1200" dirty="0" smtClean="0"/>
                        <a:t>7479</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dk1"/>
                          </a:solidFill>
                          <a:latin typeface="+mn-lt"/>
                          <a:ea typeface="+mn-ea"/>
                          <a:cs typeface="+mn-cs"/>
                        </a:rPr>
                        <a:t>474-CCR-13-1433  VIIRS LST Mx8.0 LST incorrect: Revert to previous SWLST LUT ASAP </a:t>
                      </a:r>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CCR-13-1433 Approved at </a:t>
                      </a:r>
                      <a:r>
                        <a:rPr lang="en-US" sz="1200" kern="1200" baseline="0" dirty="0" smtClean="0">
                          <a:solidFill>
                            <a:schemeClr val="dk1"/>
                          </a:solidFill>
                          <a:latin typeface="+mn-lt"/>
                          <a:ea typeface="+mn-ea"/>
                          <a:cs typeface="+mn-cs"/>
                        </a:rPr>
                        <a:t> 12/20/13 </a:t>
                      </a:r>
                      <a:r>
                        <a:rPr lang="en-US" sz="1200" kern="1200" dirty="0" smtClean="0">
                          <a:solidFill>
                            <a:schemeClr val="dk1"/>
                          </a:solidFill>
                          <a:latin typeface="+mn-lt"/>
                          <a:ea typeface="+mn-ea"/>
                          <a:cs typeface="+mn-cs"/>
                        </a:rPr>
                        <a:t>AERB </a:t>
                      </a:r>
                    </a:p>
                    <a:p>
                      <a:r>
                        <a:rPr lang="en-US" sz="1200" kern="1200" dirty="0" smtClean="0">
                          <a:solidFill>
                            <a:schemeClr val="dk1"/>
                          </a:solidFill>
                          <a:latin typeface="+mn-lt"/>
                          <a:ea typeface="+mn-ea"/>
                          <a:cs typeface="+mn-cs"/>
                        </a:rPr>
                        <a:t>Implemented in IDPS 12/24/134 </a:t>
                      </a:r>
                    </a:p>
                  </a:txBody>
                  <a:tcPr/>
                </a:tc>
              </a:tr>
              <a:tr h="939442">
                <a:tc>
                  <a:txBody>
                    <a:bodyPr/>
                    <a:lstStyle/>
                    <a:p>
                      <a:r>
                        <a:rPr lang="en-US" sz="1200" dirty="0" smtClean="0"/>
                        <a:t>12/17/13</a:t>
                      </a:r>
                      <a:endParaRPr lang="en-US" sz="1200" dirty="0"/>
                    </a:p>
                  </a:txBody>
                  <a:tcPr/>
                </a:tc>
                <a:tc>
                  <a:txBody>
                    <a:bodyPr/>
                    <a:lstStyle/>
                    <a:p>
                      <a:r>
                        <a:rPr lang="en-US" sz="1200" dirty="0" smtClean="0"/>
                        <a:t>7493</a:t>
                      </a:r>
                      <a:endParaRPr lang="en-US" sz="1200" dirty="0"/>
                    </a:p>
                  </a:txBody>
                  <a:tcPr/>
                </a:tc>
                <a:tc>
                  <a:txBody>
                    <a:bodyPr/>
                    <a:lstStyle/>
                    <a:p>
                      <a:r>
                        <a:rPr lang="en-US" sz="1200" kern="1200" baseline="0" dirty="0" smtClean="0">
                          <a:solidFill>
                            <a:schemeClr val="dk1"/>
                          </a:solidFill>
                          <a:latin typeface="+mn-lt"/>
                          <a:ea typeface="+mn-ea"/>
                          <a:cs typeface="+mn-cs"/>
                        </a:rPr>
                        <a:t>LST_SWLST LUT Update to correct issues found in DR7215 LUTs</a:t>
                      </a:r>
                      <a:endParaRPr lang="en-US" sz="1200" kern="1200" baseline="0" dirty="0">
                        <a:solidFill>
                          <a:schemeClr val="dk1"/>
                        </a:solidFill>
                        <a:latin typeface="+mn-lt"/>
                        <a:ea typeface="+mn-ea"/>
                        <a:cs typeface="+mn-cs"/>
                      </a:endParaRPr>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Approved at </a:t>
                      </a:r>
                      <a:r>
                        <a:rPr lang="en-US" sz="1200" kern="1200" baseline="0" dirty="0" smtClean="0">
                          <a:solidFill>
                            <a:schemeClr val="dk1"/>
                          </a:solidFill>
                          <a:latin typeface="+mn-lt"/>
                          <a:ea typeface="+mn-ea"/>
                          <a:cs typeface="+mn-cs"/>
                        </a:rPr>
                        <a:t> 3/19/14 </a:t>
                      </a:r>
                      <a:r>
                        <a:rPr lang="en-US" sz="1200" kern="1200" dirty="0" smtClean="0">
                          <a:solidFill>
                            <a:schemeClr val="dk1"/>
                          </a:solidFill>
                          <a:latin typeface="+mn-lt"/>
                          <a:ea typeface="+mn-ea"/>
                          <a:cs typeface="+mn-cs"/>
                        </a:rPr>
                        <a:t>AERB </a:t>
                      </a:r>
                    </a:p>
                    <a:p>
                      <a:r>
                        <a:rPr lang="en-US" sz="1200" kern="1200" dirty="0" smtClean="0">
                          <a:solidFill>
                            <a:schemeClr val="dk1"/>
                          </a:solidFill>
                          <a:latin typeface="+mn-lt"/>
                          <a:ea typeface="+mn-ea"/>
                          <a:cs typeface="+mn-cs"/>
                        </a:rPr>
                        <a:t>Implemented in IDPS 4/7/14. </a:t>
                      </a:r>
                    </a:p>
                    <a:p>
                      <a:r>
                        <a:rPr lang="en-US" sz="1200" kern="1200" dirty="0" smtClean="0">
                          <a:solidFill>
                            <a:schemeClr val="dk1"/>
                          </a:solidFill>
                          <a:latin typeface="+mn-lt"/>
                          <a:ea typeface="+mn-ea"/>
                          <a:cs typeface="+mn-cs"/>
                        </a:rPr>
                        <a:t>LST provisional maturity effective as of implementation of this update.</a:t>
                      </a:r>
                    </a:p>
                  </a:txBody>
                  <a:tcPr/>
                </a:tc>
              </a:tr>
            </a:tbl>
          </a:graphicData>
        </a:graphic>
      </p:graphicFrame>
      <p:sp>
        <p:nvSpPr>
          <p:cNvPr id="7" name="Slide Number Placeholder 6"/>
          <p:cNvSpPr>
            <a:spLocks noGrp="1"/>
          </p:cNvSpPr>
          <p:nvPr>
            <p:ph type="sldNum" sz="quarter" idx="12"/>
          </p:nvPr>
        </p:nvSpPr>
        <p:spPr/>
        <p:txBody>
          <a:bodyPr/>
          <a:lstStyle/>
          <a:p>
            <a:fld id="{96E36F11-A39A-294D-A59D-6180D50ED29D}"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28575"/>
            <a:ext cx="7240385" cy="822960"/>
          </a:xfrm>
        </p:spPr>
        <p:txBody>
          <a:bodyPr>
            <a:normAutofit fontScale="90000"/>
          </a:bodyPr>
          <a:lstStyle/>
          <a:p>
            <a:r>
              <a:rPr lang="en-US" dirty="0" smtClean="0"/>
              <a:t>Evaluation of algorithm performance to specification requirements</a:t>
            </a:r>
            <a:endParaRPr lang="en-US" dirty="0"/>
          </a:p>
        </p:txBody>
      </p:sp>
      <p:sp>
        <p:nvSpPr>
          <p:cNvPr id="3" name="Content Placeholder 2"/>
          <p:cNvSpPr>
            <a:spLocks noGrp="1"/>
          </p:cNvSpPr>
          <p:nvPr>
            <p:ph idx="1"/>
          </p:nvPr>
        </p:nvSpPr>
        <p:spPr>
          <a:xfrm>
            <a:off x="495300" y="1225900"/>
            <a:ext cx="8286750" cy="4870100"/>
          </a:xfrm>
        </p:spPr>
        <p:txBody>
          <a:bodyPr>
            <a:normAutofit lnSpcReduction="10000"/>
          </a:bodyPr>
          <a:lstStyle/>
          <a:p>
            <a:r>
              <a:rPr lang="en-US" dirty="0" smtClean="0">
                <a:solidFill>
                  <a:srgbClr val="1D05CB"/>
                </a:solidFill>
              </a:rPr>
              <a:t>Findings/Issues from Provisional Review</a:t>
            </a:r>
          </a:p>
          <a:p>
            <a:pPr lvl="1"/>
            <a:r>
              <a:rPr lang="en-US" i="1" dirty="0" smtClean="0"/>
              <a:t>Strong impact of surface type  uncertainty on LST quality</a:t>
            </a:r>
          </a:p>
          <a:p>
            <a:pPr lvl="1"/>
            <a:r>
              <a:rPr lang="en-US" i="1" dirty="0" smtClean="0"/>
              <a:t>Cloud contamination impact is significant</a:t>
            </a:r>
          </a:p>
          <a:p>
            <a:pPr lvl="1"/>
            <a:r>
              <a:rPr lang="en-US" i="1" dirty="0" smtClean="0"/>
              <a:t>Lack of high quality validation data set</a:t>
            </a:r>
          </a:p>
          <a:p>
            <a:r>
              <a:rPr lang="en-US" dirty="0" smtClean="0">
                <a:solidFill>
                  <a:srgbClr val="1D05CB"/>
                </a:solidFill>
              </a:rPr>
              <a:t>Improvements since Provisional</a:t>
            </a:r>
          </a:p>
          <a:p>
            <a:pPr lvl="1"/>
            <a:r>
              <a:rPr lang="en-US" i="1" dirty="0" smtClean="0"/>
              <a:t>Algorithm and LUT remain the same</a:t>
            </a:r>
          </a:p>
          <a:p>
            <a:pPr lvl="1"/>
            <a:r>
              <a:rPr lang="en-US" i="1" dirty="0" smtClean="0"/>
              <a:t>Significant efforts done on validation and uncertainty analysis</a:t>
            </a:r>
          </a:p>
          <a:p>
            <a:pPr lvl="1"/>
            <a:r>
              <a:rPr lang="en-US" i="1" dirty="0" smtClean="0"/>
              <a:t>Long term monitoring tool is in development</a:t>
            </a:r>
          </a:p>
          <a:p>
            <a:pPr lvl="2"/>
            <a:r>
              <a:rPr lang="en-US" dirty="0" smtClean="0"/>
              <a:t> in use with daily/weekly/monthly/yearly maps and graphics, providing near-real time quality assessment</a:t>
            </a:r>
          </a:p>
          <a:p>
            <a:pPr lvl="1"/>
            <a:r>
              <a:rPr lang="en-US" i="1" dirty="0" smtClean="0"/>
              <a:t>Emissivity explicit algorithm is in development</a:t>
            </a:r>
          </a:p>
          <a:p>
            <a:pPr lvl="1"/>
            <a:endParaRPr lang="en-US" dirty="0" smtClean="0"/>
          </a:p>
          <a:p>
            <a:pPr lvl="1"/>
            <a:endParaRPr lang="en-US" dirty="0" smtClean="0"/>
          </a:p>
          <a:p>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monitoring tool</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9</a:t>
            </a:fld>
            <a:endParaRPr lang="en-US"/>
          </a:p>
        </p:txBody>
      </p:sp>
      <p:pic>
        <p:nvPicPr>
          <p:cNvPr id="7" name="Picture 6" descr="viirs_lst_day_ani.gif"/>
          <p:cNvPicPr>
            <a:picLocks noChangeAspect="1"/>
          </p:cNvPicPr>
          <p:nvPr/>
        </p:nvPicPr>
        <p:blipFill>
          <a:blip r:embed="rId2"/>
          <a:stretch>
            <a:fillRect/>
          </a:stretch>
        </p:blipFill>
        <p:spPr>
          <a:xfrm>
            <a:off x="0" y="905069"/>
            <a:ext cx="9144000" cy="595293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31431</TotalTime>
  <Words>4582</Words>
  <Application>Microsoft Office PowerPoint</Application>
  <PresentationFormat>On-screen Show (4:3)</PresentationFormat>
  <Paragraphs>1039</Paragraphs>
  <Slides>32</Slides>
  <Notes>21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NPP_FOR</vt:lpstr>
      <vt:lpstr>Slide 1</vt:lpstr>
      <vt:lpstr>Outline</vt:lpstr>
      <vt:lpstr>Data Product Maturity Definition</vt:lpstr>
      <vt:lpstr>LST EDR Cal/Val Team</vt:lpstr>
      <vt:lpstr>Requirements </vt:lpstr>
      <vt:lpstr>History of Algorithm Changes/Updates</vt:lpstr>
      <vt:lpstr>History of Algorithm Changes/Updates</vt:lpstr>
      <vt:lpstr>Evaluation of algorithm performance to specification requirements</vt:lpstr>
      <vt:lpstr>Evaluation of algorithm performance  ---- monitoring tool</vt:lpstr>
      <vt:lpstr>Evaluation of algorithm performance  ---- Impact of ST input error (1/2)</vt:lpstr>
      <vt:lpstr>Evaluation of algorithm performance  ---- Impact of Sensor Noise (1/2)</vt:lpstr>
      <vt:lpstr>Evaluation of algorithm performance  ---- Impact of Sensor Noise (2/2)</vt:lpstr>
      <vt:lpstr>Evaluation of algorithm performance  ---- Impact of input errors (overall)</vt:lpstr>
      <vt:lpstr>Evaluation of algorithm performance  ---- Impact of ST input error (2/2)</vt:lpstr>
      <vt:lpstr>Quality Analysis/Validation</vt:lpstr>
      <vt:lpstr>Quality Analysis/Validation ---- SURFRAD Sites (1/2)</vt:lpstr>
      <vt:lpstr>Quality Analysis/Validation ---- SURFRAD Sites (2/2)</vt:lpstr>
      <vt:lpstr>Quality Analysis/Validation ---- Africa Site*</vt:lpstr>
      <vt:lpstr>Quality Analysis/Validation ---- CRN Sites (1/2)</vt:lpstr>
      <vt:lpstr>Quality Analysis/Validation  ---- CRN Sites (2/2)</vt:lpstr>
      <vt:lpstr>Quality Analysis/Validation  ---- China Sites* (2/2)</vt:lpstr>
      <vt:lpstr>Quality Analysis/Validation ---- Radiance based validation</vt:lpstr>
      <vt:lpstr>Quality analysis/validation ---- Cross satellite comparison (MODIS)</vt:lpstr>
      <vt:lpstr>Slide 24</vt:lpstr>
      <vt:lpstr>Error Budget </vt:lpstr>
      <vt:lpstr>Documentation</vt:lpstr>
      <vt:lpstr>Identification of Processing Environment</vt:lpstr>
      <vt:lpstr>Users &amp; User Feedback</vt:lpstr>
      <vt:lpstr>Model comparison</vt:lpstr>
      <vt:lpstr>Conclusion</vt:lpstr>
      <vt:lpstr>Path Forward</vt:lpstr>
      <vt:lpstr>Impact of Surface Type Error</vt:lpstr>
    </vt:vector>
  </TitlesOfParts>
  <Company>Lockheed Martin IS&amp;GS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the Suomi NPP VIIRS Aerosol EDRs and IPs for Provisional Maturity Level</dc:title>
  <dc:creator>Istvan Laszlo</dc:creator>
  <cp:lastModifiedBy>yu</cp:lastModifiedBy>
  <cp:revision>2108</cp:revision>
  <dcterms:created xsi:type="dcterms:W3CDTF">2011-10-05T18:31:57Z</dcterms:created>
  <dcterms:modified xsi:type="dcterms:W3CDTF">2014-12-10T18:31:01Z</dcterms:modified>
</cp:coreProperties>
</file>